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16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notesSlides/notesSlide19.xml" ContentType="application/vnd.openxmlformats-officedocument.presentationml.notesSl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notesSlides/notesSlide20.xml" ContentType="application/vnd.openxmlformats-officedocument.presentationml.notesSl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notesSlides/notesSlide27.xml" ContentType="application/vnd.openxmlformats-officedocument.presentationml.notesSlide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charts/chart24.xml" ContentType="application/vnd.openxmlformats-officedocument.drawingml.chart+xml"/>
  <Override PartName="/ppt/theme/themeOverride24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sldIdLst>
    <p:sldId id="256" r:id="rId2"/>
    <p:sldId id="398" r:id="rId3"/>
    <p:sldId id="303" r:id="rId4"/>
    <p:sldId id="399" r:id="rId5"/>
    <p:sldId id="380" r:id="rId6"/>
    <p:sldId id="388" r:id="rId7"/>
    <p:sldId id="387" r:id="rId8"/>
    <p:sldId id="386" r:id="rId9"/>
    <p:sldId id="389" r:id="rId10"/>
    <p:sldId id="400" r:id="rId11"/>
    <p:sldId id="401" r:id="rId12"/>
    <p:sldId id="404" r:id="rId13"/>
    <p:sldId id="405" r:id="rId14"/>
    <p:sldId id="407" r:id="rId15"/>
    <p:sldId id="408" r:id="rId16"/>
    <p:sldId id="413" r:id="rId17"/>
    <p:sldId id="414" r:id="rId18"/>
    <p:sldId id="415" r:id="rId19"/>
    <p:sldId id="416" r:id="rId20"/>
    <p:sldId id="417" r:id="rId21"/>
    <p:sldId id="418" r:id="rId22"/>
    <p:sldId id="419" r:id="rId23"/>
    <p:sldId id="420" r:id="rId24"/>
    <p:sldId id="421" r:id="rId25"/>
    <p:sldId id="422" r:id="rId26"/>
    <p:sldId id="423" r:id="rId27"/>
    <p:sldId id="424" r:id="rId28"/>
    <p:sldId id="410" r:id="rId29"/>
    <p:sldId id="412" r:id="rId30"/>
    <p:sldId id="395" r:id="rId31"/>
    <p:sldId id="396" r:id="rId32"/>
    <p:sldId id="397" r:id="rId33"/>
    <p:sldId id="355" r:id="rId34"/>
  </p:sldIdLst>
  <p:sldSz cx="12190413" cy="72009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620451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240903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861354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481804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3102258" algn="l" defTabSz="124090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3722709" algn="l" defTabSz="124090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4343159" algn="l" defTabSz="124090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4963612" algn="l" defTabSz="124090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9">
          <p15:clr>
            <a:srgbClr val="A4A3A4"/>
          </p15:clr>
        </p15:guide>
        <p15:guide id="3" orient="horz" pos="2268">
          <p15:clr>
            <a:srgbClr val="A4A3A4"/>
          </p15:clr>
        </p15:guide>
        <p15:guide id="4" pos="3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9900"/>
    <a:srgbClr val="FFCC66"/>
    <a:srgbClr val="FFCC00"/>
    <a:srgbClr val="FF6600"/>
    <a:srgbClr val="443030"/>
    <a:srgbClr val="FFFF99"/>
    <a:srgbClr val="5B4141"/>
    <a:srgbClr val="FFFFCC"/>
    <a:srgbClr val="7DB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9429" autoAdjust="0"/>
  </p:normalViewPr>
  <p:slideViewPr>
    <p:cSldViewPr snapToGrid="0" snapToObjects="1">
      <p:cViewPr varScale="1">
        <p:scale>
          <a:sx n="84" d="100"/>
          <a:sy n="84" d="100"/>
        </p:scale>
        <p:origin x="-634" y="-86"/>
      </p:cViewPr>
      <p:guideLst>
        <p:guide orient="horz" pos="2160"/>
        <p:guide orient="horz" pos="2268"/>
        <p:guide pos="2889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3.xml"/><Relationship Id="rId4" Type="http://schemas.microsoft.com/office/2011/relationships/chartStyle" Target="style1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Excel%20(2).xlsx" TargetMode="External"/><Relationship Id="rId1" Type="http://schemas.openxmlformats.org/officeDocument/2006/relationships/themeOverride" Target="../theme/themeOverride24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990-4439-9844-E4529DE204B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990-4439-9844-E4529DE204BF}"/>
              </c:ext>
            </c:extLst>
          </c:dPt>
          <c:dLbls>
            <c:dLbl>
              <c:idx val="0"/>
              <c:layout>
                <c:manualLayout>
                  <c:x val="-4.4444444444444342E-2"/>
                  <c:y val="-9.722222222222222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990-4439-9844-E4529DE204B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777777777777776E-2"/>
                  <c:y val="0.263888888888888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990-4439-9844-E4529DE204B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Лист1!$B$11:$B$12</c:f>
              <c:strCache>
                <c:ptCount val="2"/>
                <c:pt idx="0">
                  <c:v>Очень / скорее актуальны</c:v>
                </c:pt>
                <c:pt idx="1">
                  <c:v>Совершенно / скорее неактуальны</c:v>
                </c:pt>
              </c:strCache>
            </c:strRef>
          </c:cat>
          <c:val>
            <c:numRef>
              <c:f>Лист1!$C$11:$C$12</c:f>
              <c:numCache>
                <c:formatCode>0.0</c:formatCode>
                <c:ptCount val="2"/>
                <c:pt idx="0">
                  <c:v>40.203562340966926</c:v>
                </c:pt>
                <c:pt idx="1">
                  <c:v>59.796437659033082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990-4439-9844-E4529DE20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Лист13!$B$3:$B$8</c:f>
              <c:strCache>
                <c:ptCount val="6"/>
                <c:pt idx="0">
                  <c:v>Таких народов нет</c:v>
                </c:pt>
                <c:pt idx="1">
                  <c:v>Народы Северного Кавказа и Закавказья</c:v>
                </c:pt>
                <c:pt idx="2">
                  <c:v>Народы Средней Азии</c:v>
                </c:pt>
                <c:pt idx="3">
                  <c:v>Тюркские народы </c:v>
                </c:pt>
                <c:pt idx="4">
                  <c:v>Славянские народы</c:v>
                </c:pt>
                <c:pt idx="5">
                  <c:v>Другие</c:v>
                </c:pt>
              </c:strCache>
            </c:strRef>
          </c:cat>
          <c:val>
            <c:numRef>
              <c:f>Лист13!$C$3:$C$8</c:f>
              <c:numCache>
                <c:formatCode>###0.0</c:formatCode>
                <c:ptCount val="6"/>
                <c:pt idx="0">
                  <c:v>65.087281795511217</c:v>
                </c:pt>
                <c:pt idx="1">
                  <c:v>26.433915211970074</c:v>
                </c:pt>
                <c:pt idx="2">
                  <c:v>3.2418952618453867</c:v>
                </c:pt>
                <c:pt idx="3">
                  <c:v>1.4962593516209477</c:v>
                </c:pt>
                <c:pt idx="4">
                  <c:v>3.2418952618453867</c:v>
                </c:pt>
                <c:pt idx="5" formatCode="0.0">
                  <c:v>0.49875311720698257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CB-49E2-AB49-FE086890D1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11630592"/>
        <c:axId val="111670400"/>
      </c:barChart>
      <c:catAx>
        <c:axId val="11163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1670400"/>
        <c:crosses val="autoZero"/>
        <c:auto val="1"/>
        <c:lblAlgn val="ctr"/>
        <c:lblOffset val="100"/>
        <c:noMultiLvlLbl val="0"/>
      </c:catAx>
      <c:valAx>
        <c:axId val="111670400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11163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Лист17!$B$3:$B$6</c:f>
              <c:strCache>
                <c:ptCount val="4"/>
                <c:pt idx="0">
                  <c:v>Улучшились, стали более терпимыми</c:v>
                </c:pt>
                <c:pt idx="1">
                  <c:v>Остались на прежнем уровне</c:v>
                </c:pt>
                <c:pt idx="2">
                  <c:v>Ухудшились, стали менее терпимыми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Лист17!$C$3:$C$6</c:f>
              <c:numCache>
                <c:formatCode>###0.0</c:formatCode>
                <c:ptCount val="4"/>
                <c:pt idx="0">
                  <c:v>19.642857142857142</c:v>
                </c:pt>
                <c:pt idx="1">
                  <c:v>41.071428571428569</c:v>
                </c:pt>
                <c:pt idx="2">
                  <c:v>7.3979591836734695</c:v>
                </c:pt>
                <c:pt idx="3">
                  <c:v>31.887755102040817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54-4D30-839C-81C7FA4EDFB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15847168"/>
        <c:axId val="115849856"/>
      </c:barChart>
      <c:catAx>
        <c:axId val="11584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5849856"/>
        <c:crosses val="autoZero"/>
        <c:auto val="1"/>
        <c:lblAlgn val="ctr"/>
        <c:lblOffset val="100"/>
        <c:noMultiLvlLbl val="0"/>
      </c:catAx>
      <c:valAx>
        <c:axId val="115849856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11584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Лист18!$A$1:$A$8</c:f>
              <c:strCache>
                <c:ptCount val="8"/>
                <c:pt idx="0">
                  <c:v>Различие в религиозных взглядах</c:v>
                </c:pt>
                <c:pt idx="1">
                  <c:v>Культурные отличия</c:v>
                </c:pt>
                <c:pt idx="2">
                  <c:v>Традиционная неприязнь между представителями разных национальностей</c:v>
                </c:pt>
                <c:pt idx="3">
                  <c:v>Бытовые конфликты</c:v>
                </c:pt>
                <c:pt idx="4">
                  <c:v>Агрессивность, вызывающее поведение отдельных групп и лиц</c:v>
                </c:pt>
                <c:pt idx="5">
                  <c:v>Нетерпимость местного населения к приезжим</c:v>
                </c:pt>
                <c:pt idx="6">
                  <c:v>Безработица, незанятость населения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Лист18!$B$1:$B$8</c:f>
              <c:numCache>
                <c:formatCode>###0.0%</c:formatCode>
                <c:ptCount val="8"/>
                <c:pt idx="0">
                  <c:v>0.13917525773195877</c:v>
                </c:pt>
                <c:pt idx="1">
                  <c:v>0.13917525773195877</c:v>
                </c:pt>
                <c:pt idx="2">
                  <c:v>0.14432989690721651</c:v>
                </c:pt>
                <c:pt idx="3">
                  <c:v>0.14690721649484537</c:v>
                </c:pt>
                <c:pt idx="4">
                  <c:v>0.27319587628865977</c:v>
                </c:pt>
                <c:pt idx="5">
                  <c:v>0.30670103092783507</c:v>
                </c:pt>
                <c:pt idx="6">
                  <c:v>0.32989690721649478</c:v>
                </c:pt>
                <c:pt idx="7">
                  <c:v>0.33762886597938141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B2-44D2-BE2F-349F0CE771F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17430912"/>
        <c:axId val="117433856"/>
      </c:barChart>
      <c:catAx>
        <c:axId val="117430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7433856"/>
        <c:crosses val="autoZero"/>
        <c:auto val="1"/>
        <c:lblAlgn val="ctr"/>
        <c:lblOffset val="100"/>
        <c:noMultiLvlLbl val="0"/>
      </c:catAx>
      <c:valAx>
        <c:axId val="117433856"/>
        <c:scaling>
          <c:orientation val="minMax"/>
        </c:scaling>
        <c:delete val="1"/>
        <c:axPos val="b"/>
        <c:numFmt formatCode="###0.0%" sourceLinked="1"/>
        <c:majorTickMark val="none"/>
        <c:minorTickMark val="none"/>
        <c:tickLblPos val="nextTo"/>
        <c:crossAx val="11743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9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Лист19!$A$1:$A$9</c:f>
              <c:strCache>
                <c:ptCount val="9"/>
                <c:pt idx="0">
                  <c:v>Бытовое взаимодействие между представителями различных национальностей</c:v>
                </c:pt>
                <c:pt idx="1">
                  <c:v>Ничего не сделает межнациональные отношения лучше</c:v>
                </c:pt>
                <c:pt idx="2">
                  <c:v>Изучение русскими людьми языка и культуры представителей других национальностей</c:v>
                </c:pt>
                <c:pt idx="3">
                  <c:v>Ограничение въезда мигрантов</c:v>
                </c:pt>
                <c:pt idx="4">
                  <c:v>Изучение приезжими русского языка и культуры</c:v>
                </c:pt>
                <c:pt idx="5">
                  <c:v>Соблюдение равенства прав людей разных национальностей</c:v>
                </c:pt>
                <c:pt idx="6">
                  <c:v>Затрудняюсь ответить</c:v>
                </c:pt>
                <c:pt idx="7">
                  <c:v>Совместное обучение детей разных национальностей в учебных заведениях</c:v>
                </c:pt>
                <c:pt idx="8">
                  <c:v>Знакомство людей с культурой других национальностей с помощью совместных культурных мероприятий, праздников</c:v>
                </c:pt>
              </c:strCache>
            </c:strRef>
          </c:cat>
          <c:val>
            <c:numRef>
              <c:f>Лист19!$B$1:$B$9</c:f>
              <c:numCache>
                <c:formatCode>###0.0%</c:formatCode>
                <c:ptCount val="9"/>
                <c:pt idx="0">
                  <c:v>4.2821158690176324E-2</c:v>
                </c:pt>
                <c:pt idx="1">
                  <c:v>4.2821158690176324E-2</c:v>
                </c:pt>
                <c:pt idx="2">
                  <c:v>7.0528967254408062E-2</c:v>
                </c:pt>
                <c:pt idx="3">
                  <c:v>0.13602015113350124</c:v>
                </c:pt>
                <c:pt idx="4">
                  <c:v>0.15113350125944586</c:v>
                </c:pt>
                <c:pt idx="5">
                  <c:v>0.181360201511335</c:v>
                </c:pt>
                <c:pt idx="6">
                  <c:v>0.23425692695214106</c:v>
                </c:pt>
                <c:pt idx="7">
                  <c:v>0.25944584382871538</c:v>
                </c:pt>
                <c:pt idx="8">
                  <c:v>0.4231738035264484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B5-45DB-A3C0-8F2ABCA868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17559680"/>
        <c:axId val="117562368"/>
      </c:barChart>
      <c:catAx>
        <c:axId val="11755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7562368"/>
        <c:crosses val="autoZero"/>
        <c:auto val="1"/>
        <c:lblAlgn val="ctr"/>
        <c:lblOffset val="100"/>
        <c:noMultiLvlLbl val="0"/>
      </c:catAx>
      <c:valAx>
        <c:axId val="117562368"/>
        <c:scaling>
          <c:orientation val="minMax"/>
        </c:scaling>
        <c:delete val="1"/>
        <c:axPos val="b"/>
        <c:numFmt formatCode="###0.0%" sourceLinked="1"/>
        <c:majorTickMark val="none"/>
        <c:minorTickMark val="none"/>
        <c:tickLblPos val="nextTo"/>
        <c:crossAx val="117559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8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Лист1!$A$1:$A$4</c:f>
              <c:strCache>
                <c:ptCount val="4"/>
                <c:pt idx="0">
                  <c:v>Да, я верующий</c:v>
                </c:pt>
                <c:pt idx="1">
                  <c:v>Я верю (в Бога, высшую силу и т.п.), вне религиозных традиций</c:v>
                </c:pt>
                <c:pt idx="2">
                  <c:v>Я агностик – считаю, что невозможно знать есть Бог или нет</c:v>
                </c:pt>
                <c:pt idx="3">
                  <c:v>Я атеист, не верю в Бога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31.6</c:v>
                </c:pt>
                <c:pt idx="1">
                  <c:v>42.4</c:v>
                </c:pt>
                <c:pt idx="2">
                  <c:v>7.3</c:v>
                </c:pt>
                <c:pt idx="3">
                  <c:v>18.7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A2-4A37-BD9F-9F739BD058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5456384"/>
        <c:axId val="105457920"/>
      </c:barChart>
      <c:catAx>
        <c:axId val="1054563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457920"/>
        <c:crosses val="autoZero"/>
        <c:auto val="1"/>
        <c:lblAlgn val="ctr"/>
        <c:lblOffset val="100"/>
        <c:noMultiLvlLbl val="0"/>
      </c:catAx>
      <c:valAx>
        <c:axId val="105457920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0545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666666666666666E-2"/>
          <c:y val="7.8703703703703706E-2"/>
          <c:w val="0.96944444444444444"/>
          <c:h val="0.5248804316127150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tint val="4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ED-4DE5-A65D-32C5D1C26E60}"/>
              </c:ext>
            </c:extLst>
          </c:dPt>
          <c:dPt>
            <c:idx val="1"/>
            <c:bubble3D val="0"/>
            <c:spPr>
              <a:solidFill>
                <a:schemeClr val="accent4">
                  <a:tint val="6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ED-4DE5-A65D-32C5D1C26E60}"/>
              </c:ext>
            </c:extLst>
          </c:dPt>
          <c:dPt>
            <c:idx val="2"/>
            <c:bubble3D val="0"/>
            <c:spPr>
              <a:solidFill>
                <a:schemeClr val="accent4">
                  <a:tint val="83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5ED-4DE5-A65D-32C5D1C26E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5ED-4DE5-A65D-32C5D1C26E60}"/>
              </c:ext>
            </c:extLst>
          </c:dPt>
          <c:dPt>
            <c:idx val="4"/>
            <c:bubble3D val="0"/>
            <c:spPr>
              <a:solidFill>
                <a:schemeClr val="accent4">
                  <a:shade val="82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5ED-4DE5-A65D-32C5D1C26E60}"/>
              </c:ext>
            </c:extLst>
          </c:dPt>
          <c:dPt>
            <c:idx val="5"/>
            <c:bubble3D val="0"/>
            <c:spPr>
              <a:solidFill>
                <a:schemeClr val="accent4">
                  <a:shade val="6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5ED-4DE5-A65D-32C5D1C26E60}"/>
              </c:ext>
            </c:extLst>
          </c:dPt>
          <c:dPt>
            <c:idx val="6"/>
            <c:bubble3D val="0"/>
            <c:spPr>
              <a:solidFill>
                <a:schemeClr val="accent4">
                  <a:shade val="47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5ED-4DE5-A65D-32C5D1C26E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Лист1!$A$26:$A$32</c:f>
              <c:strCache>
                <c:ptCount val="7"/>
                <c:pt idx="0">
                  <c:v>Православие;</c:v>
                </c:pt>
                <c:pt idx="1">
                  <c:v>Католицизм;</c:v>
                </c:pt>
                <c:pt idx="2">
                  <c:v>Протестантизм;</c:v>
                </c:pt>
                <c:pt idx="3">
                  <c:v>Ислам;</c:v>
                </c:pt>
                <c:pt idx="4">
                  <c:v>Буддизм;</c:v>
                </c:pt>
                <c:pt idx="5">
                  <c:v>Другое</c:v>
                </c:pt>
                <c:pt idx="6">
                  <c:v>Никакой (агностик, атеист, не верю в Бога).</c:v>
                </c:pt>
              </c:strCache>
            </c:strRef>
          </c:cat>
          <c:val>
            <c:numRef>
              <c:f>Лист1!$B$26:$B$32</c:f>
              <c:numCache>
                <c:formatCode>General</c:formatCode>
                <c:ptCount val="7"/>
                <c:pt idx="0">
                  <c:v>74.3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3.1</c:v>
                </c:pt>
                <c:pt idx="6">
                  <c:v>21.6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5ED-4DE5-A65D-32C5D1C26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1372703412073491E-2"/>
          <c:y val="0.61284339457567805"/>
          <c:w val="0.75392104111986002"/>
          <c:h val="0.359378827646544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Лист1!$A$78:$A$81</c:f>
              <c:strCache>
                <c:ptCount val="4"/>
                <c:pt idx="0">
                  <c:v>Хорошо, среди моих друзей и знакомых есть такие люди</c:v>
                </c:pt>
                <c:pt idx="1">
                  <c:v>Я терпимо отношусь к представителям другой веры, но предпочитаю не общаться с ними</c:v>
                </c:pt>
                <c:pt idx="2">
                  <c:v>Мне это абсолютно безразлично, сужу о людях по другим критериям</c:v>
                </c:pt>
                <c:pt idx="3">
                  <c:v>Я негативно отношусь к представителям другой веры, но никак этого не проявляю внешне</c:v>
                </c:pt>
              </c:strCache>
            </c:strRef>
          </c:cat>
          <c:val>
            <c:numRef>
              <c:f>Лист1!$B$78:$B$81</c:f>
              <c:numCache>
                <c:formatCode>General</c:formatCode>
                <c:ptCount val="4"/>
                <c:pt idx="0">
                  <c:v>27.9</c:v>
                </c:pt>
                <c:pt idx="1">
                  <c:v>18.7</c:v>
                </c:pt>
                <c:pt idx="2">
                  <c:v>48.9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9C-45CD-AC6A-8CDE162126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05937920"/>
        <c:axId val="105947904"/>
      </c:barChart>
      <c:catAx>
        <c:axId val="105937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947904"/>
        <c:crosses val="autoZero"/>
        <c:auto val="1"/>
        <c:lblAlgn val="ctr"/>
        <c:lblOffset val="100"/>
        <c:noMultiLvlLbl val="0"/>
      </c:catAx>
      <c:valAx>
        <c:axId val="10594790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593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Лист1!$A$108:$A$112</c:f>
              <c:strCache>
                <c:ptCount val="5"/>
                <c:pt idx="0">
                  <c:v>Ситуация спокойная, мирная</c:v>
                </c:pt>
                <c:pt idx="1">
                  <c:v>Ситуация внешне спокойная, но ощущается некоторая напряженность</c:v>
                </c:pt>
                <c:pt idx="2">
                  <c:v>Ситуация напряженная, возможны конфликты</c:v>
                </c:pt>
                <c:pt idx="3">
                  <c:v>Ситуация крайне напряженная, имеются серьезные конфликты</c:v>
                </c:pt>
                <c:pt idx="4">
                  <c:v>Затрудняюсь ответить.</c:v>
                </c:pt>
              </c:strCache>
            </c:strRef>
          </c:cat>
          <c:val>
            <c:numRef>
              <c:f>Лист1!$B$108:$B$112</c:f>
              <c:numCache>
                <c:formatCode>General</c:formatCode>
                <c:ptCount val="5"/>
                <c:pt idx="0">
                  <c:v>55.3</c:v>
                </c:pt>
                <c:pt idx="1">
                  <c:v>20.5</c:v>
                </c:pt>
                <c:pt idx="2">
                  <c:v>2.5</c:v>
                </c:pt>
                <c:pt idx="3">
                  <c:v>0.5</c:v>
                </c:pt>
                <c:pt idx="4">
                  <c:v>21.3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47-4730-B4EC-E9368807DA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5984768"/>
        <c:axId val="105986304"/>
      </c:barChart>
      <c:catAx>
        <c:axId val="10598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986304"/>
        <c:crosses val="autoZero"/>
        <c:auto val="1"/>
        <c:lblAlgn val="ctr"/>
        <c:lblOffset val="100"/>
        <c:noMultiLvlLbl val="0"/>
      </c:catAx>
      <c:valAx>
        <c:axId val="1059863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598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Лист1!$A$216:$A$222</c:f>
              <c:strCache>
                <c:ptCount val="7"/>
                <c:pt idx="0">
                  <c:v>Распространение радикальных религиозных идей</c:v>
                </c:pt>
                <c:pt idx="1">
                  <c:v>Предвзятое, стереотипное отношение населения к сторонникам иных религий</c:v>
                </c:pt>
                <c:pt idx="2">
                  <c:v>Оскорбление религиозных чувств сторонниками различных конфессий</c:v>
                </c:pt>
                <c:pt idx="3">
                  <c:v>Идейные религиозные противоречия между различными конфессиями</c:v>
                </c:pt>
                <c:pt idx="4">
                  <c:v>Искажение традиционных религиозных догм</c:v>
                </c:pt>
                <c:pt idx="5">
                  <c:v>Другое</c:v>
                </c:pt>
                <c:pt idx="6">
                  <c:v>Затрудняюсь ответить.</c:v>
                </c:pt>
              </c:strCache>
            </c:strRef>
          </c:cat>
          <c:val>
            <c:numRef>
              <c:f>Лист1!$B$216:$B$222</c:f>
              <c:numCache>
                <c:formatCode>0.0%</c:formatCode>
                <c:ptCount val="7"/>
                <c:pt idx="0">
                  <c:v>0.188</c:v>
                </c:pt>
                <c:pt idx="1">
                  <c:v>0.14000000000000001</c:v>
                </c:pt>
                <c:pt idx="2">
                  <c:v>0.223</c:v>
                </c:pt>
                <c:pt idx="3">
                  <c:v>7.0999999999999994E-2</c:v>
                </c:pt>
                <c:pt idx="4">
                  <c:v>0.19700000000000001</c:v>
                </c:pt>
                <c:pt idx="5">
                  <c:v>8.9999999999999993E-3</c:v>
                </c:pt>
                <c:pt idx="6">
                  <c:v>0.17299999999999999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32-4B25-B887-44FE78773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6036224"/>
        <c:axId val="106070784"/>
        <c:axId val="0"/>
      </c:bar3DChart>
      <c:catAx>
        <c:axId val="106036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6070784"/>
        <c:crosses val="autoZero"/>
        <c:auto val="1"/>
        <c:lblAlgn val="ctr"/>
        <c:lblOffset val="100"/>
        <c:noMultiLvlLbl val="0"/>
      </c:catAx>
      <c:valAx>
        <c:axId val="1060707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06036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Лист1!$A$250:$A$255</c:f>
              <c:strCache>
                <c:ptCount val="6"/>
                <c:pt idx="0">
                  <c:v>Таких религий нет</c:v>
                </c:pt>
                <c:pt idx="1">
                  <c:v>Православие</c:v>
                </c:pt>
                <c:pt idx="2">
                  <c:v>Иудаизм</c:v>
                </c:pt>
                <c:pt idx="3">
                  <c:v>Ислам</c:v>
                </c:pt>
                <c:pt idx="4">
                  <c:v>Новые религиозные движения</c:v>
                </c:pt>
                <c:pt idx="5">
                  <c:v>Другое</c:v>
                </c:pt>
              </c:strCache>
            </c:strRef>
          </c:cat>
          <c:val>
            <c:numRef>
              <c:f>Лист1!$B$250:$B$255</c:f>
              <c:numCache>
                <c:formatCode>General</c:formatCode>
                <c:ptCount val="6"/>
                <c:pt idx="0">
                  <c:v>80.400000000000006</c:v>
                </c:pt>
                <c:pt idx="1">
                  <c:v>0.7</c:v>
                </c:pt>
                <c:pt idx="2">
                  <c:v>1.4</c:v>
                </c:pt>
                <c:pt idx="3">
                  <c:v>7.7</c:v>
                </c:pt>
                <c:pt idx="4">
                  <c:v>8.4</c:v>
                </c:pt>
                <c:pt idx="5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60-43C3-861B-BA4856D8F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10383872"/>
        <c:axId val="110385408"/>
      </c:barChart>
      <c:catAx>
        <c:axId val="11038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385408"/>
        <c:crosses val="autoZero"/>
        <c:auto val="1"/>
        <c:lblAlgn val="ctr"/>
        <c:lblOffset val="100"/>
        <c:noMultiLvlLbl val="0"/>
      </c:catAx>
      <c:valAx>
        <c:axId val="1103854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383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F55-4F27-84F9-D2D4C0E30F2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F55-4F27-84F9-D2D4C0E30F24}"/>
              </c:ext>
            </c:extLst>
          </c:dPt>
          <c:dLbls>
            <c:dLbl>
              <c:idx val="0"/>
              <c:layout>
                <c:manualLayout>
                  <c:x val="1.6666666666666462E-2"/>
                  <c:y val="-5.555555555555555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F55-4F27-84F9-D2D4C0E30F2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111111111111112E-2"/>
                  <c:y val="0.1481481481481481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F55-4F27-84F9-D2D4C0E30F2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Лист1!$B$33:$B$34</c:f>
              <c:strCache>
                <c:ptCount val="2"/>
                <c:pt idx="0">
                  <c:v>Очень / скорее актуальны</c:v>
                </c:pt>
                <c:pt idx="1">
                  <c:v>Совершенно / скорее неактуальны</c:v>
                </c:pt>
              </c:strCache>
            </c:strRef>
          </c:cat>
          <c:val>
            <c:numRef>
              <c:f>Лист1!$C$33:$C$34</c:f>
              <c:numCache>
                <c:formatCode>0.0</c:formatCode>
                <c:ptCount val="2"/>
                <c:pt idx="0">
                  <c:v>31.758530183727032</c:v>
                </c:pt>
                <c:pt idx="1">
                  <c:v>68.241469816272968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F55-4F27-84F9-D2D4C0E30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Лист2!$A$84:$A$88</c:f>
              <c:strCache>
                <c:ptCount val="5"/>
                <c:pt idx="0">
                  <c:v>Необходимо применять уголовное наказание, вплоть до лишения свободы</c:v>
                </c:pt>
                <c:pt idx="1">
                  <c:v>Необходимо административное наказание, например, штрафы</c:v>
                </c:pt>
                <c:pt idx="2">
                  <c:v>Государству не следует вмешиваться, это должно быть предметом общественного порицания</c:v>
                </c:pt>
                <c:pt idx="3">
                  <c:v>Государство и общество не должны в это вмешиваться, это частное дело человека, должна быть  свобода слова</c:v>
                </c:pt>
                <c:pt idx="4">
                  <c:v>Затрудняюсь ответить.</c:v>
                </c:pt>
              </c:strCache>
            </c:strRef>
          </c:cat>
          <c:val>
            <c:numRef>
              <c:f>Лист2!$B$84:$B$88</c:f>
              <c:numCache>
                <c:formatCode>0.0%</c:formatCode>
                <c:ptCount val="5"/>
                <c:pt idx="0">
                  <c:v>0.44400000000000001</c:v>
                </c:pt>
                <c:pt idx="1">
                  <c:v>0.29899999999999999</c:v>
                </c:pt>
                <c:pt idx="2">
                  <c:v>2.9000000000000001E-2</c:v>
                </c:pt>
                <c:pt idx="3">
                  <c:v>1.7000000000000001E-2</c:v>
                </c:pt>
                <c:pt idx="4">
                  <c:v>0.21099999999999999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ED-4C7F-A6FD-C43D0E218F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01341824"/>
        <c:axId val="101360000"/>
      </c:barChart>
      <c:catAx>
        <c:axId val="1013418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01360000"/>
        <c:crosses val="autoZero"/>
        <c:auto val="1"/>
        <c:lblAlgn val="ctr"/>
        <c:lblOffset val="100"/>
        <c:noMultiLvlLbl val="0"/>
      </c:catAx>
      <c:valAx>
        <c:axId val="101360000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01341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tint val="77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tint val="77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tint val="77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Лист4!$I$1:$I$10</c:f>
              <c:strCache>
                <c:ptCount val="10"/>
                <c:pt idx="0">
                  <c:v>Азербайджанцы</c:v>
                </c:pt>
                <c:pt idx="1">
                  <c:v>Таджики</c:v>
                </c:pt>
                <c:pt idx="2">
                  <c:v>Коми</c:v>
                </c:pt>
                <c:pt idx="3">
                  <c:v>Татары</c:v>
                </c:pt>
                <c:pt idx="4">
                  <c:v>Ненцы</c:v>
                </c:pt>
                <c:pt idx="5">
                  <c:v>Украинцы</c:v>
                </c:pt>
                <c:pt idx="6">
                  <c:v>Русские</c:v>
                </c:pt>
                <c:pt idx="7">
                  <c:v>Удмурты</c:v>
                </c:pt>
                <c:pt idx="8">
                  <c:v>Нет этнических групп</c:v>
                </c:pt>
                <c:pt idx="9">
                  <c:v>Не знаю</c:v>
                </c:pt>
              </c:strCache>
            </c:strRef>
          </c:cat>
          <c:val>
            <c:numRef>
              <c:f>Лист4!$J$1:$J$10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A2-426F-A6D0-7E3856E21E11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Лист4!$I$1:$I$10</c:f>
              <c:strCache>
                <c:ptCount val="10"/>
                <c:pt idx="0">
                  <c:v>Азербайджанцы</c:v>
                </c:pt>
                <c:pt idx="1">
                  <c:v>Таджики</c:v>
                </c:pt>
                <c:pt idx="2">
                  <c:v>Коми</c:v>
                </c:pt>
                <c:pt idx="3">
                  <c:v>Татары</c:v>
                </c:pt>
                <c:pt idx="4">
                  <c:v>Ненцы</c:v>
                </c:pt>
                <c:pt idx="5">
                  <c:v>Украинцы</c:v>
                </c:pt>
                <c:pt idx="6">
                  <c:v>Русские</c:v>
                </c:pt>
                <c:pt idx="7">
                  <c:v>Удмурты</c:v>
                </c:pt>
                <c:pt idx="8">
                  <c:v>Нет этнических групп</c:v>
                </c:pt>
                <c:pt idx="9">
                  <c:v>Не знаю</c:v>
                </c:pt>
              </c:strCache>
            </c:strRef>
          </c:cat>
          <c:val>
            <c:numRef>
              <c:f>Лист4!$K$1:$K$10</c:f>
              <c:numCache>
                <c:formatCode>0.0</c:formatCode>
                <c:ptCount val="10"/>
                <c:pt idx="0">
                  <c:v>4.7846889952153111</c:v>
                </c:pt>
                <c:pt idx="1">
                  <c:v>0.9569377990430622</c:v>
                </c:pt>
                <c:pt idx="2">
                  <c:v>29.665071770334926</c:v>
                </c:pt>
                <c:pt idx="3">
                  <c:v>1.4354066985645932</c:v>
                </c:pt>
                <c:pt idx="4">
                  <c:v>36.363636363636367</c:v>
                </c:pt>
                <c:pt idx="5">
                  <c:v>3.8277511961722488</c:v>
                </c:pt>
                <c:pt idx="6">
                  <c:v>15.789473684210526</c:v>
                </c:pt>
                <c:pt idx="7">
                  <c:v>1.9138755980861244</c:v>
                </c:pt>
                <c:pt idx="8">
                  <c:v>4.3062200956937797</c:v>
                </c:pt>
                <c:pt idx="9">
                  <c:v>0.9569377990430622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A2-426F-A6D0-7E3856E21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01439360"/>
        <c:axId val="101440896"/>
      </c:barChart>
      <c:catAx>
        <c:axId val="1014393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1440896"/>
        <c:crosses val="autoZero"/>
        <c:auto val="1"/>
        <c:lblAlgn val="ctr"/>
        <c:lblOffset val="100"/>
        <c:noMultiLvlLbl val="0"/>
      </c:catAx>
      <c:valAx>
        <c:axId val="101440896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01439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Лист4!$A$76:$A$80</c:f>
              <c:strCache>
                <c:ptCount val="5"/>
                <c:pt idx="0">
                  <c:v>Однозначно комфортно, никаких проблем нет</c:v>
                </c:pt>
                <c:pt idx="1">
                  <c:v>Скорее комфортно</c:v>
                </c:pt>
                <c:pt idx="2">
                  <c:v>Скорее некомфортно</c:v>
                </c:pt>
                <c:pt idx="3">
                  <c:v>Однозначно некомфортно, существуют проблемы</c:v>
                </c:pt>
                <c:pt idx="4">
                  <c:v>Затрудняюсь ответить.</c:v>
                </c:pt>
              </c:strCache>
            </c:strRef>
          </c:cat>
          <c:val>
            <c:numRef>
              <c:f>Лист4!$B$76:$B$80</c:f>
              <c:numCache>
                <c:formatCode>General</c:formatCode>
                <c:ptCount val="5"/>
                <c:pt idx="0">
                  <c:v>22.7</c:v>
                </c:pt>
                <c:pt idx="1">
                  <c:v>51.9</c:v>
                </c:pt>
                <c:pt idx="2">
                  <c:v>1.3</c:v>
                </c:pt>
                <c:pt idx="3">
                  <c:v>0.6</c:v>
                </c:pt>
                <c:pt idx="4">
                  <c:v>23.4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54-4909-BFEF-19E8671E00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10439808"/>
        <c:axId val="110474368"/>
      </c:barChart>
      <c:catAx>
        <c:axId val="1104398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474368"/>
        <c:crosses val="autoZero"/>
        <c:auto val="1"/>
        <c:lblAlgn val="ctr"/>
        <c:lblOffset val="100"/>
        <c:noMultiLvlLbl val="0"/>
      </c:catAx>
      <c:valAx>
        <c:axId val="11047436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39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320669291338583"/>
          <c:y val="2.7777777777777776E-2"/>
          <c:w val="0.48192016622922135"/>
          <c:h val="0.80320027704870223"/>
        </c:manualLayout>
      </c:layout>
      <c:pieChart>
        <c:varyColors val="1"/>
        <c:ser>
          <c:idx val="0"/>
          <c:order val="0"/>
          <c:explosion val="7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FA-4D0A-84B1-102BE41F9F5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FA-4D0A-84B1-102BE41F9F5E}"/>
              </c:ext>
            </c:extLst>
          </c:dPt>
          <c:dLbls>
            <c:dLbl>
              <c:idx val="0"/>
              <c:layout>
                <c:manualLayout>
                  <c:x val="0.13055555555555556"/>
                  <c:y val="5.5555555555555552E-2"/>
                </c:manualLayout>
              </c:layout>
              <c:tx>
                <c:rich>
                  <a:bodyPr/>
                  <a:lstStyle/>
                  <a:p>
                    <a:fld id="{5AFEBAA1-99BA-4AD2-A9BD-0AADF189CD8D}" type="CATEGORYNAME">
                      <a:rPr lang="ru-RU" sz="105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r>
                      <a:rPr lang="ru-RU" sz="105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
4,6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CFA-4D0A-84B1-102BE41F9F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2500000000000003"/>
                  <c:y val="-0.31481481481481483"/>
                </c:manualLayout>
              </c:layout>
              <c:tx>
                <c:rich>
                  <a:bodyPr/>
                  <a:lstStyle/>
                  <a:p>
                    <a:fld id="{0956FC1C-74F4-4C63-876C-ABE201CEA3E0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95,4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CFA-4D0A-84B1-102BE41F9F5E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srgbClr val="F79646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Лист4!$A$114:$A$115</c:f>
              <c:strCache>
                <c:ptCount val="2"/>
                <c:pt idx="0">
                  <c:v>Да, есть</c:v>
                </c:pt>
                <c:pt idx="1">
                  <c:v>Нет, я терпимо отношусь к культуре других народов.</c:v>
                </c:pt>
              </c:strCache>
            </c:strRef>
          </c:cat>
          <c:val>
            <c:numRef>
              <c:f>Лист4!$B$114:$B$115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95.4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CFA-4D0A-84B1-102BE41F9F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5"/>
          <c:y val="0.86338546223388757"/>
          <c:w val="0.9"/>
          <c:h val="0.10883675998833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tint val="77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tint val="77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tint val="77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Лист7!$G$3:$G$10</c:f>
              <c:strCache>
                <c:ptCount val="8"/>
                <c:pt idx="0">
                  <c:v>Гонки на оленях и буранах</c:v>
                </c:pt>
                <c:pt idx="1">
                  <c:v>День города</c:v>
                </c:pt>
                <c:pt idx="2">
                  <c:v>День оленевода</c:v>
                </c:pt>
                <c:pt idx="3">
                  <c:v>День моложеди</c:v>
                </c:pt>
                <c:pt idx="4">
                  <c:v>9 мая</c:v>
                </c:pt>
                <c:pt idx="5">
                  <c:v>Выступления коллективов</c:v>
                </c:pt>
                <c:pt idx="6">
                  <c:v>День народного единства</c:v>
                </c:pt>
                <c:pt idx="7">
                  <c:v>День России</c:v>
                </c:pt>
              </c:strCache>
            </c:strRef>
          </c:cat>
          <c:val>
            <c:numRef>
              <c:f>Лист7!$H$3:$H$10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CC-44B5-BBEF-1669067DDB23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Лист7!$G$3:$G$10</c:f>
              <c:strCache>
                <c:ptCount val="8"/>
                <c:pt idx="0">
                  <c:v>Гонки на оленях и буранах</c:v>
                </c:pt>
                <c:pt idx="1">
                  <c:v>День города</c:v>
                </c:pt>
                <c:pt idx="2">
                  <c:v>День оленевода</c:v>
                </c:pt>
                <c:pt idx="3">
                  <c:v>День моложеди</c:v>
                </c:pt>
                <c:pt idx="4">
                  <c:v>9 мая</c:v>
                </c:pt>
                <c:pt idx="5">
                  <c:v>Выступления коллективов</c:v>
                </c:pt>
                <c:pt idx="6">
                  <c:v>День народного единства</c:v>
                </c:pt>
                <c:pt idx="7">
                  <c:v>День России</c:v>
                </c:pt>
              </c:strCache>
            </c:strRef>
          </c:cat>
          <c:val>
            <c:numRef>
              <c:f>Лист7!$I$3:$I$10</c:f>
              <c:numCache>
                <c:formatCode>0.0</c:formatCode>
                <c:ptCount val="8"/>
                <c:pt idx="0">
                  <c:v>32.214765100671137</c:v>
                </c:pt>
                <c:pt idx="1">
                  <c:v>10.067114093959731</c:v>
                </c:pt>
                <c:pt idx="2">
                  <c:v>41.61073825503356</c:v>
                </c:pt>
                <c:pt idx="3">
                  <c:v>0.67114093959731547</c:v>
                </c:pt>
                <c:pt idx="4">
                  <c:v>0.67114093959731547</c:v>
                </c:pt>
                <c:pt idx="5">
                  <c:v>13.422818791946309</c:v>
                </c:pt>
                <c:pt idx="6">
                  <c:v>0.67114093959731547</c:v>
                </c:pt>
                <c:pt idx="7">
                  <c:v>0.67114093959731547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CC-44B5-BBEF-1669067DD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12234496"/>
        <c:axId val="112236032"/>
      </c:barChart>
      <c:catAx>
        <c:axId val="112234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236032"/>
        <c:crosses val="autoZero"/>
        <c:auto val="1"/>
        <c:lblAlgn val="ctr"/>
        <c:lblOffset val="100"/>
        <c:noMultiLvlLbl val="0"/>
      </c:catAx>
      <c:valAx>
        <c:axId val="112236032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1223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Лист2!$B$3:$B$5</c:f>
              <c:strCache>
                <c:ptCount val="3"/>
                <c:pt idx="0">
                  <c:v>Да, хорошо знаю</c:v>
                </c:pt>
                <c:pt idx="1">
                  <c:v>Что-то слышал об этом</c:v>
                </c:pt>
                <c:pt idx="2">
                  <c:v>Нет, не знаю.</c:v>
                </c:pt>
              </c:strCache>
            </c:strRef>
          </c:cat>
          <c:val>
            <c:numRef>
              <c:f>Лист2!$C$3:$C$5</c:f>
              <c:numCache>
                <c:formatCode>###0.0</c:formatCode>
                <c:ptCount val="3"/>
                <c:pt idx="0">
                  <c:v>15.037593984962406</c:v>
                </c:pt>
                <c:pt idx="1">
                  <c:v>37.593984962406012</c:v>
                </c:pt>
                <c:pt idx="2">
                  <c:v>47.368421052631582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2D-401F-9E00-2C0516DAAA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6202368"/>
        <c:axId val="36233984"/>
      </c:barChart>
      <c:catAx>
        <c:axId val="3620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6233984"/>
        <c:crosses val="autoZero"/>
        <c:auto val="1"/>
        <c:lblAlgn val="ctr"/>
        <c:lblOffset val="100"/>
        <c:noMultiLvlLbl val="0"/>
      </c:catAx>
      <c:valAx>
        <c:axId val="36233984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3620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Лист4!$D$1:$D$15</c:f>
              <c:strCache>
                <c:ptCount val="15"/>
                <c:pt idx="0">
                  <c:v>Азербайджанская</c:v>
                </c:pt>
                <c:pt idx="1">
                  <c:v>Дагестанская</c:v>
                </c:pt>
                <c:pt idx="2">
                  <c:v>Татарская</c:v>
                </c:pt>
                <c:pt idx="3">
                  <c:v>Украинская</c:v>
                </c:pt>
                <c:pt idx="4">
                  <c:v>Белорусская</c:v>
                </c:pt>
                <c:pt idx="5">
                  <c:v>Башкирская</c:v>
                </c:pt>
                <c:pt idx="6">
                  <c:v>Армянская</c:v>
                </c:pt>
                <c:pt idx="7">
                  <c:v>Казачство</c:v>
                </c:pt>
                <c:pt idx="8">
                  <c:v>Коми</c:v>
                </c:pt>
                <c:pt idx="9">
                  <c:v>Ненецкая</c:v>
                </c:pt>
                <c:pt idx="10">
                  <c:v>Таджикская</c:v>
                </c:pt>
                <c:pt idx="11">
                  <c:v>Русская</c:v>
                </c:pt>
                <c:pt idx="12">
                  <c:v>Чеченская</c:v>
                </c:pt>
                <c:pt idx="13">
                  <c:v>Ясавэй</c:v>
                </c:pt>
                <c:pt idx="14">
                  <c:v>Другое</c:v>
                </c:pt>
              </c:strCache>
            </c:strRef>
          </c:cat>
          <c:val>
            <c:numRef>
              <c:f>Лист4!$E$1:$E$15</c:f>
              <c:numCache>
                <c:formatCode>0.0</c:formatCode>
                <c:ptCount val="15"/>
                <c:pt idx="0">
                  <c:v>7.6350093109869643</c:v>
                </c:pt>
                <c:pt idx="1">
                  <c:v>4.4692737430167595</c:v>
                </c:pt>
                <c:pt idx="2">
                  <c:v>7.6350093109869643</c:v>
                </c:pt>
                <c:pt idx="3">
                  <c:v>13.035381750465548</c:v>
                </c:pt>
                <c:pt idx="4">
                  <c:v>6.3314711359404097</c:v>
                </c:pt>
                <c:pt idx="5">
                  <c:v>1.4897579143389199</c:v>
                </c:pt>
                <c:pt idx="6">
                  <c:v>1.4897579143389199</c:v>
                </c:pt>
                <c:pt idx="7">
                  <c:v>2.0484171322160147</c:v>
                </c:pt>
                <c:pt idx="8">
                  <c:v>21.787709497206706</c:v>
                </c:pt>
                <c:pt idx="9">
                  <c:v>23.09124767225326</c:v>
                </c:pt>
                <c:pt idx="10">
                  <c:v>0.74487895716945995</c:v>
                </c:pt>
                <c:pt idx="11">
                  <c:v>3.5381750465549349</c:v>
                </c:pt>
                <c:pt idx="12">
                  <c:v>0.55865921787709494</c:v>
                </c:pt>
                <c:pt idx="13">
                  <c:v>2.7932960893854748</c:v>
                </c:pt>
                <c:pt idx="14">
                  <c:v>3.3519553072625698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A73-40E5-AAC2-0AC687A130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36298112"/>
        <c:axId val="36317440"/>
      </c:barChart>
      <c:catAx>
        <c:axId val="36298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6317440"/>
        <c:crosses val="autoZero"/>
        <c:auto val="1"/>
        <c:lblAlgn val="ctr"/>
        <c:lblOffset val="100"/>
        <c:noMultiLvlLbl val="0"/>
      </c:catAx>
      <c:valAx>
        <c:axId val="36317440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36298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Лист6!$B$3:$B$5</c:f>
              <c:strCache>
                <c:ptCount val="3"/>
                <c:pt idx="0">
                  <c:v>Да, их деятельность хорошо видна</c:v>
                </c:pt>
                <c:pt idx="1">
                  <c:v>Результаты их деятельности не очень видны</c:v>
                </c:pt>
                <c:pt idx="2">
                  <c:v>Нет, их деятельность не видна.</c:v>
                </c:pt>
              </c:strCache>
            </c:strRef>
          </c:cat>
          <c:val>
            <c:numRef>
              <c:f>Лист6!$C$3:$C$5</c:f>
              <c:numCache>
                <c:formatCode>###0.0</c:formatCode>
                <c:ptCount val="3"/>
                <c:pt idx="0">
                  <c:v>12.121212121212121</c:v>
                </c:pt>
                <c:pt idx="1">
                  <c:v>33.080808080808083</c:v>
                </c:pt>
                <c:pt idx="2">
                  <c:v>54.797979797979799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5F-4E3A-85BE-F69F195AC6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1169152"/>
        <c:axId val="51172096"/>
      </c:barChart>
      <c:catAx>
        <c:axId val="5116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1172096"/>
        <c:crosses val="autoZero"/>
        <c:auto val="1"/>
        <c:lblAlgn val="ctr"/>
        <c:lblOffset val="100"/>
        <c:noMultiLvlLbl val="0"/>
      </c:catAx>
      <c:valAx>
        <c:axId val="51172096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5116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C9-4F01-B790-EF68FC72B20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DC9-4F01-B790-EF68FC72B20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DC9-4F01-B790-EF68FC72B208}"/>
              </c:ext>
            </c:extLst>
          </c:dPt>
          <c:dLbls>
            <c:dLbl>
              <c:idx val="0"/>
              <c:layout>
                <c:manualLayout>
                  <c:x val="-1.0185067526415994E-16"/>
                  <c:y val="-0.1342592592592592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C9-4F01-B790-EF68FC72B20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333333333333343"/>
                  <c:y val="-8.4875562720133283E-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DC9-4F01-B790-EF68FC72B20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0.2407407407407407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DC9-4F01-B790-EF68FC72B20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Лист7!$B$12:$B$14</c:f>
              <c:strCache>
                <c:ptCount val="3"/>
                <c:pt idx="0">
                  <c:v>Однозначно /скорее положительно</c:v>
                </c:pt>
                <c:pt idx="1">
                  <c:v>Однозначно / скорее отрицательно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Лист7!$C$12:$C$14</c:f>
              <c:numCache>
                <c:formatCode>0.0</c:formatCode>
                <c:ptCount val="3"/>
                <c:pt idx="0">
                  <c:v>39.698492462311556</c:v>
                </c:pt>
                <c:pt idx="1">
                  <c:v>11.306532663316583</c:v>
                </c:pt>
                <c:pt idx="2" formatCode="###0.0">
                  <c:v>48.994974874371856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DC9-4F01-B790-EF68FC72B2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Лист8!$B$3:$B$5</c:f>
              <c:strCache>
                <c:ptCount val="3"/>
                <c:pt idx="0">
                  <c:v>Да, хорошо знаю</c:v>
                </c:pt>
                <c:pt idx="1">
                  <c:v>Что-то слышал</c:v>
                </c:pt>
                <c:pt idx="2">
                  <c:v>Нет, не знаю</c:v>
                </c:pt>
              </c:strCache>
            </c:strRef>
          </c:cat>
          <c:val>
            <c:numRef>
              <c:f>Лист8!$C$3:$C$5</c:f>
              <c:numCache>
                <c:formatCode>###0.0</c:formatCode>
                <c:ptCount val="3"/>
                <c:pt idx="0">
                  <c:v>9.4763092269326688</c:v>
                </c:pt>
                <c:pt idx="1">
                  <c:v>24.688279301745634</c:v>
                </c:pt>
                <c:pt idx="2">
                  <c:v>65.835411471321692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A5B-4496-BDC3-147F8C65BC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1075712"/>
        <c:axId val="51104384"/>
      </c:barChart>
      <c:catAx>
        <c:axId val="5107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1104384"/>
        <c:crosses val="autoZero"/>
        <c:auto val="1"/>
        <c:lblAlgn val="ctr"/>
        <c:lblOffset val="100"/>
        <c:noMultiLvlLbl val="0"/>
      </c:catAx>
      <c:valAx>
        <c:axId val="51104384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5107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Лист9!$B$12:$B$14</c:f>
              <c:strCache>
                <c:ptCount val="3"/>
                <c:pt idx="0">
                  <c:v>Однозначно / скорее эффективно</c:v>
                </c:pt>
                <c:pt idx="1">
                  <c:v>Совершенно / скорее не эффективно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Лист9!$C$12:$C$14</c:f>
              <c:numCache>
                <c:formatCode>0.0</c:formatCode>
                <c:ptCount val="3"/>
                <c:pt idx="0">
                  <c:v>34.838709677419352</c:v>
                </c:pt>
                <c:pt idx="1">
                  <c:v>10.967741935483872</c:v>
                </c:pt>
                <c:pt idx="2" formatCode="###0.0">
                  <c:v>54.193548387096776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F1E-44A3-A869-D5839E5DC73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4976512"/>
        <c:axId val="54979200"/>
      </c:barChart>
      <c:catAx>
        <c:axId val="5497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4979200"/>
        <c:crosses val="autoZero"/>
        <c:auto val="1"/>
        <c:lblAlgn val="ctr"/>
        <c:lblOffset val="100"/>
        <c:noMultiLvlLbl val="0"/>
      </c:catAx>
      <c:valAx>
        <c:axId val="5497920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4976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Лист12!$B$3:$B$5</c:f>
              <c:strCache>
                <c:ptCount val="3"/>
                <c:pt idx="0">
                  <c:v>Как правило, с симпатией</c:v>
                </c:pt>
                <c:pt idx="1">
                  <c:v>Для меня не имеет значения, какой национальности человек</c:v>
                </c:pt>
                <c:pt idx="2">
                  <c:v>Как правило, настороженно.</c:v>
                </c:pt>
              </c:strCache>
            </c:strRef>
          </c:cat>
          <c:val>
            <c:numRef>
              <c:f>Лист12!$C$3:$C$5</c:f>
              <c:numCache>
                <c:formatCode>###0.0</c:formatCode>
                <c:ptCount val="3"/>
                <c:pt idx="0">
                  <c:v>15.75</c:v>
                </c:pt>
                <c:pt idx="1">
                  <c:v>68</c:v>
                </c:pt>
                <c:pt idx="2">
                  <c:v>16.25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B1-416A-815F-96F52054B4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4983808"/>
        <c:axId val="64986496"/>
      </c:barChart>
      <c:catAx>
        <c:axId val="6498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4986496"/>
        <c:crosses val="autoZero"/>
        <c:auto val="1"/>
        <c:lblAlgn val="ctr"/>
        <c:lblOffset val="100"/>
        <c:noMultiLvlLbl val="0"/>
      </c:catAx>
      <c:valAx>
        <c:axId val="64986496"/>
        <c:scaling>
          <c:orientation val="minMax"/>
        </c:scaling>
        <c:delete val="1"/>
        <c:axPos val="l"/>
        <c:numFmt formatCode="###0.0" sourceLinked="1"/>
        <c:majorTickMark val="none"/>
        <c:minorTickMark val="none"/>
        <c:tickLblPos val="nextTo"/>
        <c:crossAx val="64983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307C8-0468-4028-9ABA-0799CAD0B30C}" type="datetimeFigureOut">
              <a:rPr lang="ru-RU" smtClean="0"/>
              <a:pPr/>
              <a:t>29.11.2017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15975" y="1143000"/>
            <a:ext cx="5226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AD3D3-FED7-4F60-A386-14A366991E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91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20451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40903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61354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81804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102258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722709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43159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63612" algn="l" defTabSz="124090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AD3D3-FED7-4F60-A386-14A366991EF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632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20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86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55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44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13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98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749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88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75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1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011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77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63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021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828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4018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24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834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409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1348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26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05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841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31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99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32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31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0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89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88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97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726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382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15975" y="1143000"/>
            <a:ext cx="52260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BC794-0722-4731-8E41-BFB7752A8606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48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236950"/>
            <a:ext cx="10361851" cy="154352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4080510"/>
            <a:ext cx="8533289" cy="1840230"/>
          </a:xfrm>
        </p:spPr>
        <p:txBody>
          <a:bodyPr/>
          <a:lstStyle>
            <a:lvl1pPr marL="0" indent="0" algn="ctr">
              <a:buNone/>
              <a:defRPr/>
            </a:lvl1pPr>
            <a:lvl2pPr marL="620451" indent="0" algn="ctr">
              <a:buNone/>
              <a:defRPr/>
            </a:lvl2pPr>
            <a:lvl3pPr marL="1240903" indent="0" algn="ctr">
              <a:buNone/>
              <a:defRPr/>
            </a:lvl3pPr>
            <a:lvl4pPr marL="1861354" indent="0" algn="ctr">
              <a:buNone/>
              <a:defRPr/>
            </a:lvl4pPr>
            <a:lvl5pPr marL="2481804" indent="0" algn="ctr">
              <a:buNone/>
              <a:defRPr/>
            </a:lvl5pPr>
            <a:lvl6pPr marL="3102258" indent="0" algn="ctr">
              <a:buNone/>
              <a:defRPr/>
            </a:lvl6pPr>
            <a:lvl7pPr marL="3722709" indent="0" algn="ctr">
              <a:buNone/>
              <a:defRPr/>
            </a:lvl7pPr>
            <a:lvl8pPr marL="4343159" indent="0" algn="ctr">
              <a:buNone/>
              <a:defRPr/>
            </a:lvl8pPr>
            <a:lvl9pPr marL="4963612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0A18FC-CB9C-48B4-8F75-61D6A74A8339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89622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C85E89-DD49-41CA-8BEB-CC73FCBBDE72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68455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88370"/>
            <a:ext cx="2742843" cy="614410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88370"/>
            <a:ext cx="8025355" cy="614410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C921A-6D42-41F2-B8F7-67B1BB1ACC79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642247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0" y="6648773"/>
            <a:ext cx="12190413" cy="566460"/>
          </a:xfrm>
          <a:prstGeom prst="rect">
            <a:avLst/>
          </a:prstGeom>
          <a:gradFill flip="none" rotWithShape="1">
            <a:gsLst>
              <a:gs pos="17000">
                <a:srgbClr val="961257"/>
              </a:gs>
              <a:gs pos="19000">
                <a:srgbClr val="931155"/>
              </a:gs>
              <a:gs pos="20000">
                <a:srgbClr val="911154"/>
              </a:gs>
              <a:gs pos="0">
                <a:srgbClr val="9F1F63">
                  <a:shade val="30000"/>
                  <a:satMod val="115000"/>
                </a:srgbClr>
              </a:gs>
              <a:gs pos="18000">
                <a:srgbClr val="9F1F63">
                  <a:shade val="67500"/>
                  <a:satMod val="115000"/>
                </a:srgbClr>
              </a:gs>
              <a:gs pos="100000">
                <a:srgbClr val="9F1F63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090" tIns="62046" rIns="124090" bIns="62046" rtlCol="0" anchor="ctr"/>
          <a:lstStyle/>
          <a:p>
            <a:pPr algn="ctr"/>
            <a:endParaRPr lang="ru-RU" dirty="0">
              <a:solidFill>
                <a:srgbClr val="9F1F63"/>
              </a:solidFill>
            </a:endParaRPr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3215266" y="2978169"/>
            <a:ext cx="8975153" cy="48005"/>
          </a:xfrm>
          <a:prstGeom prst="rect">
            <a:avLst/>
          </a:prstGeom>
          <a:solidFill>
            <a:srgbClr val="9F1F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4090" tIns="62046" rIns="124090" bIns="62046" rtlCol="0" anchor="ctr"/>
          <a:lstStyle/>
          <a:p>
            <a:pPr algn="ctr"/>
            <a:endParaRPr lang="ru-RU" dirty="0">
              <a:solidFill>
                <a:srgbClr val="9F1F63"/>
              </a:solidFill>
            </a:endParaRPr>
          </a:p>
        </p:txBody>
      </p:sp>
      <p:pic>
        <p:nvPicPr>
          <p:cNvPr id="27" name="Picture 3" descr="E:\ReMarket\remarket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4" y="6691766"/>
            <a:ext cx="2399956" cy="490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898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176222-255D-40EB-9DD6-A647BFF09FC1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72340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627249"/>
            <a:ext cx="10361851" cy="1430178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3052049"/>
            <a:ext cx="10361851" cy="1575196"/>
          </a:xfrm>
        </p:spPr>
        <p:txBody>
          <a:bodyPr anchor="b"/>
          <a:lstStyle>
            <a:lvl1pPr marL="0" indent="0">
              <a:buNone/>
              <a:defRPr sz="2700"/>
            </a:lvl1pPr>
            <a:lvl2pPr marL="620451" indent="0">
              <a:buNone/>
              <a:defRPr sz="2400"/>
            </a:lvl2pPr>
            <a:lvl3pPr marL="1240903" indent="0">
              <a:buNone/>
              <a:defRPr sz="2200"/>
            </a:lvl3pPr>
            <a:lvl4pPr marL="1861354" indent="0">
              <a:buNone/>
              <a:defRPr sz="1900"/>
            </a:lvl4pPr>
            <a:lvl5pPr marL="2481804" indent="0">
              <a:buNone/>
              <a:defRPr sz="1900"/>
            </a:lvl5pPr>
            <a:lvl6pPr marL="3102258" indent="0">
              <a:buNone/>
              <a:defRPr sz="1900"/>
            </a:lvl6pPr>
            <a:lvl7pPr marL="3722709" indent="0">
              <a:buNone/>
              <a:defRPr sz="1900"/>
            </a:lvl7pPr>
            <a:lvl8pPr marL="4343159" indent="0">
              <a:buNone/>
              <a:defRPr sz="1900"/>
            </a:lvl8pPr>
            <a:lvl9pPr marL="4963612" indent="0">
              <a:buNone/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DFFE2-EC41-4CF5-B26D-554CB62A5E5B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96661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21" y="1680214"/>
            <a:ext cx="5384099" cy="4752261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6793" y="1680214"/>
            <a:ext cx="5384099" cy="4752261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A0DCD8-C13C-4490-97D7-F7E5D7435651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36671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11872"/>
            <a:ext cx="5386216" cy="671751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0451" indent="0">
              <a:buNone/>
              <a:defRPr sz="2700" b="1"/>
            </a:lvl2pPr>
            <a:lvl3pPr marL="1240903" indent="0">
              <a:buNone/>
              <a:defRPr sz="2400" b="1"/>
            </a:lvl3pPr>
            <a:lvl4pPr marL="1861354" indent="0">
              <a:buNone/>
              <a:defRPr sz="2200" b="1"/>
            </a:lvl4pPr>
            <a:lvl5pPr marL="2481804" indent="0">
              <a:buNone/>
              <a:defRPr sz="2200" b="1"/>
            </a:lvl5pPr>
            <a:lvl6pPr marL="3102258" indent="0">
              <a:buNone/>
              <a:defRPr sz="2200" b="1"/>
            </a:lvl6pPr>
            <a:lvl7pPr marL="3722709" indent="0">
              <a:buNone/>
              <a:defRPr sz="2200" b="1"/>
            </a:lvl7pPr>
            <a:lvl8pPr marL="4343159" indent="0">
              <a:buNone/>
              <a:defRPr sz="2200" b="1"/>
            </a:lvl8pPr>
            <a:lvl9pPr marL="4963612" indent="0">
              <a:buNone/>
              <a:defRPr sz="2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21" y="2283619"/>
            <a:ext cx="5386216" cy="4148852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8" y="1611872"/>
            <a:ext cx="5388332" cy="671751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0451" indent="0">
              <a:buNone/>
              <a:defRPr sz="2700" b="1"/>
            </a:lvl2pPr>
            <a:lvl3pPr marL="1240903" indent="0">
              <a:buNone/>
              <a:defRPr sz="2400" b="1"/>
            </a:lvl3pPr>
            <a:lvl4pPr marL="1861354" indent="0">
              <a:buNone/>
              <a:defRPr sz="2200" b="1"/>
            </a:lvl4pPr>
            <a:lvl5pPr marL="2481804" indent="0">
              <a:buNone/>
              <a:defRPr sz="2200" b="1"/>
            </a:lvl5pPr>
            <a:lvl6pPr marL="3102258" indent="0">
              <a:buNone/>
              <a:defRPr sz="2200" b="1"/>
            </a:lvl6pPr>
            <a:lvl7pPr marL="3722709" indent="0">
              <a:buNone/>
              <a:defRPr sz="2200" b="1"/>
            </a:lvl7pPr>
            <a:lvl8pPr marL="4343159" indent="0">
              <a:buNone/>
              <a:defRPr sz="2200" b="1"/>
            </a:lvl8pPr>
            <a:lvl9pPr marL="4963612" indent="0">
              <a:buNone/>
              <a:defRPr sz="2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568" y="2283619"/>
            <a:ext cx="5388332" cy="4148852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FDA70C-6C14-462D-A86C-A946E79F399A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63081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6EBB1-436F-438F-A1EF-20ACAB3F4868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06957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660E3D-4465-45F9-BB40-432F6F55E339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42254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8" y="286703"/>
            <a:ext cx="4010562" cy="122015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116" y="286707"/>
            <a:ext cx="6814779" cy="6145769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3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8" y="1506858"/>
            <a:ext cx="4010562" cy="4925616"/>
          </a:xfrm>
        </p:spPr>
        <p:txBody>
          <a:bodyPr/>
          <a:lstStyle>
            <a:lvl1pPr marL="0" indent="0">
              <a:buNone/>
              <a:defRPr sz="1900"/>
            </a:lvl1pPr>
            <a:lvl2pPr marL="620451" indent="0">
              <a:buNone/>
              <a:defRPr sz="1600"/>
            </a:lvl2pPr>
            <a:lvl3pPr marL="1240903" indent="0">
              <a:buNone/>
              <a:defRPr sz="1400"/>
            </a:lvl3pPr>
            <a:lvl4pPr marL="1861354" indent="0">
              <a:buNone/>
              <a:defRPr sz="1200"/>
            </a:lvl4pPr>
            <a:lvl5pPr marL="2481804" indent="0">
              <a:buNone/>
              <a:defRPr sz="1200"/>
            </a:lvl5pPr>
            <a:lvl6pPr marL="3102258" indent="0">
              <a:buNone/>
              <a:defRPr sz="1200"/>
            </a:lvl6pPr>
            <a:lvl7pPr marL="3722709" indent="0">
              <a:buNone/>
              <a:defRPr sz="1200"/>
            </a:lvl7pPr>
            <a:lvl8pPr marL="4343159" indent="0">
              <a:buNone/>
              <a:defRPr sz="1200"/>
            </a:lvl8pPr>
            <a:lvl9pPr marL="4963612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0C29F0-2767-47F2-BC93-ACF4A9CE68B0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52873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5040633"/>
            <a:ext cx="7314248" cy="59507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43413"/>
            <a:ext cx="7314248" cy="4320540"/>
          </a:xfrm>
        </p:spPr>
        <p:txBody>
          <a:bodyPr/>
          <a:lstStyle>
            <a:lvl1pPr marL="0" indent="0">
              <a:buNone/>
              <a:defRPr sz="4300"/>
            </a:lvl1pPr>
            <a:lvl2pPr marL="620451" indent="0">
              <a:buNone/>
              <a:defRPr sz="3800"/>
            </a:lvl2pPr>
            <a:lvl3pPr marL="1240903" indent="0">
              <a:buNone/>
              <a:defRPr sz="3300"/>
            </a:lvl3pPr>
            <a:lvl4pPr marL="1861354" indent="0">
              <a:buNone/>
              <a:defRPr sz="2700"/>
            </a:lvl4pPr>
            <a:lvl5pPr marL="2481804" indent="0">
              <a:buNone/>
              <a:defRPr sz="2700"/>
            </a:lvl5pPr>
            <a:lvl6pPr marL="3102258" indent="0">
              <a:buNone/>
              <a:defRPr sz="2700"/>
            </a:lvl6pPr>
            <a:lvl7pPr marL="3722709" indent="0">
              <a:buNone/>
              <a:defRPr sz="2700"/>
            </a:lvl7pPr>
            <a:lvl8pPr marL="4343159" indent="0">
              <a:buNone/>
              <a:defRPr sz="2700"/>
            </a:lvl8pPr>
            <a:lvl9pPr marL="4963612" indent="0">
              <a:buNone/>
              <a:defRPr sz="27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635709"/>
            <a:ext cx="7314248" cy="845106"/>
          </a:xfrm>
        </p:spPr>
        <p:txBody>
          <a:bodyPr/>
          <a:lstStyle>
            <a:lvl1pPr marL="0" indent="0">
              <a:buNone/>
              <a:defRPr sz="1900"/>
            </a:lvl1pPr>
            <a:lvl2pPr marL="620451" indent="0">
              <a:buNone/>
              <a:defRPr sz="1600"/>
            </a:lvl2pPr>
            <a:lvl3pPr marL="1240903" indent="0">
              <a:buNone/>
              <a:defRPr sz="1400"/>
            </a:lvl3pPr>
            <a:lvl4pPr marL="1861354" indent="0">
              <a:buNone/>
              <a:defRPr sz="1200"/>
            </a:lvl4pPr>
            <a:lvl5pPr marL="2481804" indent="0">
              <a:buNone/>
              <a:defRPr sz="1200"/>
            </a:lvl5pPr>
            <a:lvl6pPr marL="3102258" indent="0">
              <a:buNone/>
              <a:defRPr sz="1200"/>
            </a:lvl6pPr>
            <a:lvl7pPr marL="3722709" indent="0">
              <a:buNone/>
              <a:defRPr sz="1200"/>
            </a:lvl7pPr>
            <a:lvl8pPr marL="4343159" indent="0">
              <a:buNone/>
              <a:defRPr sz="1200"/>
            </a:lvl8pPr>
            <a:lvl9pPr marL="4963612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B83A35-C041-4751-B6B7-8D8DC318C2F0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51197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521" y="288369"/>
            <a:ext cx="1097137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521" y="1680214"/>
            <a:ext cx="10971372" cy="475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520" y="6557490"/>
            <a:ext cx="284443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058" y="6557490"/>
            <a:ext cx="386029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463" y="6557490"/>
            <a:ext cx="284443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7492BBC0-9256-4FD2-8E77-92D3281CD59D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620451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1240903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861354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2481804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465338" indent="-465338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1008234" indent="-387782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  <a:cs typeface="+mn-cs"/>
        </a:defRPr>
      </a:lvl2pPr>
      <a:lvl3pPr marL="1551129" indent="-310226" algn="l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cs typeface="+mn-cs"/>
        </a:defRPr>
      </a:lvl3pPr>
      <a:lvl4pPr marL="2171580" indent="-310226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  <a:cs typeface="+mn-cs"/>
        </a:defRPr>
      </a:lvl4pPr>
      <a:lvl5pPr marL="2792030" indent="-310226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cs typeface="+mn-cs"/>
        </a:defRPr>
      </a:lvl5pPr>
      <a:lvl6pPr marL="3412483" indent="-31022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cs typeface="+mn-cs"/>
        </a:defRPr>
      </a:lvl6pPr>
      <a:lvl7pPr marL="4032933" indent="-31022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cs typeface="+mn-cs"/>
        </a:defRPr>
      </a:lvl7pPr>
      <a:lvl8pPr marL="4653384" indent="-31022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cs typeface="+mn-cs"/>
        </a:defRPr>
      </a:lvl8pPr>
      <a:lvl9pPr marL="5273838" indent="-310226" algn="l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0451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40903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61354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81804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102258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722709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43159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63612" algn="l" defTabSz="124090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535744" y="6509526"/>
            <a:ext cx="1343025" cy="3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4090" tIns="62046" rIns="124090" bIns="62046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1600" b="1" dirty="0" smtClean="0">
                <a:solidFill>
                  <a:srgbClr val="44303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  <a:endParaRPr lang="ru-RU" altLang="en-US" sz="1600" b="1" dirty="0">
              <a:solidFill>
                <a:srgbClr val="44303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355595" y="6895689"/>
            <a:ext cx="3809504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 bwMode="auto">
          <a:xfrm>
            <a:off x="489644" y="786863"/>
            <a:ext cx="6666624" cy="10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4090" tIns="62046" rIns="124090" bIns="62046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330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Отчет по результатам </a:t>
            </a:r>
            <a:r>
              <a:rPr lang="ru-RU" sz="330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проведенного социологического </a:t>
            </a:r>
            <a:r>
              <a:rPr lang="ru-RU" sz="330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исследования</a:t>
            </a:r>
          </a:p>
          <a:p>
            <a:endParaRPr lang="ru-RU" sz="3300" dirty="0">
              <a:solidFill>
                <a:srgbClr val="FFB582"/>
              </a:solidFill>
              <a:latin typeface="Franklin Gothic Book" panose="020B05030201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300" dirty="0">
              <a:solidFill>
                <a:srgbClr val="FFB582"/>
              </a:solidFill>
              <a:latin typeface="Franklin Gothic Book" panose="020B05030201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6833" y="2497324"/>
            <a:ext cx="11631476" cy="3064570"/>
          </a:xfrm>
          <a:prstGeom prst="rect">
            <a:avLst/>
          </a:prstGeom>
          <a:noFill/>
        </p:spPr>
        <p:txBody>
          <a:bodyPr wrap="square" lIns="124090" tIns="62046" rIns="124090" bIns="62046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общественного мнения по вопросам толерантного поведения населения </a:t>
            </a:r>
            <a:endParaRPr lang="ru-RU" sz="4000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Ненецкого автономного округа»</a:t>
            </a:r>
            <a:endParaRPr lang="ru-RU" sz="4000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810000"/>
              </a:solidFill>
              <a:latin typeface="Franklin Gothic Book" panose="020B05030201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4300" dirty="0"/>
          </a:p>
        </p:txBody>
      </p:sp>
      <p:sp>
        <p:nvSpPr>
          <p:cNvPr id="2" name="TextBox 1"/>
          <p:cNvSpPr txBox="1"/>
          <p:nvPr/>
        </p:nvSpPr>
        <p:spPr>
          <a:xfrm>
            <a:off x="178021" y="6121776"/>
            <a:ext cx="5535744" cy="617746"/>
          </a:xfrm>
          <a:prstGeom prst="rect">
            <a:avLst/>
          </a:prstGeom>
          <a:noFill/>
        </p:spPr>
        <p:txBody>
          <a:bodyPr wrap="square" lIns="124090" tIns="62046" rIns="124090" bIns="62046" rtlCol="0">
            <a:spAutoFit/>
          </a:bodyPr>
          <a:lstStyle/>
          <a:p>
            <a:r>
              <a:rPr lang="ru-RU" sz="1600" b="1" dirty="0" smtClean="0"/>
              <a:t>Заказчик: </a:t>
            </a:r>
            <a:r>
              <a:rPr lang="ru-RU" sz="1600" dirty="0" smtClean="0"/>
              <a:t>Департамент по взаимодействию с ОМСУ и внешним связям НАО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475838" y="6140481"/>
            <a:ext cx="4689261" cy="617746"/>
          </a:xfrm>
          <a:prstGeom prst="rect">
            <a:avLst/>
          </a:prstGeom>
          <a:noFill/>
        </p:spPr>
        <p:txBody>
          <a:bodyPr wrap="square" lIns="124090" tIns="62046" rIns="124090" bIns="62046" rtlCol="0">
            <a:spAutoFit/>
          </a:bodyPr>
          <a:lstStyle/>
          <a:p>
            <a:r>
              <a:rPr lang="ru-RU" sz="1600" b="1" dirty="0"/>
              <a:t>Исполнитель: </a:t>
            </a:r>
            <a:r>
              <a:rPr lang="ru-RU" sz="1600" dirty="0"/>
              <a:t>Научно-технический центр «Перспектива»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97104" y="6158062"/>
            <a:ext cx="4338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3.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Оценка реализации программы противодействия экстремизму и терроризму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Оценка реализации программы противодействия экстремизму и терроризму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061839769"/>
              </p:ext>
            </p:extLst>
          </p:nvPr>
        </p:nvGraphicFramePr>
        <p:xfrm>
          <a:off x="470992" y="1022803"/>
          <a:ext cx="5136706" cy="299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32793" y="4125853"/>
            <a:ext cx="5452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Информированность респондентов о реализации программы противодействия экстремизму и терроризму на территории округа, в %</a:t>
            </a:r>
            <a:endParaRPr lang="ru-RU" sz="1600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089182698"/>
              </p:ext>
            </p:extLst>
          </p:nvPr>
        </p:nvGraphicFramePr>
        <p:xfrm>
          <a:off x="6701696" y="1968759"/>
          <a:ext cx="4728304" cy="333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634064" y="5461903"/>
            <a:ext cx="55563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эффективности реализации программы противодействия экстремизму и терроризму на территории округа, в %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042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4</a:t>
            </a:r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.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Оценка распространённости дискриминации в обществе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172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Оценка распространённости дискриминации в обществе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smtClean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90347"/>
            <a:ext cx="68206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36015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Частота столкновения респондентов с дискриминацией по следующим признакам: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240474"/>
              </p:ext>
            </p:extLst>
          </p:nvPr>
        </p:nvGraphicFramePr>
        <p:xfrm>
          <a:off x="361325" y="1926719"/>
          <a:ext cx="6636633" cy="1544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1756"/>
                <a:gridCol w="933768"/>
                <a:gridCol w="1036951"/>
                <a:gridCol w="933768"/>
                <a:gridCol w="1240390"/>
              </a:tblGrid>
              <a:tr h="508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Да, часто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Да, иногда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</a:t>
                      </a:r>
                      <a:b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ответить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526303">
                <a:tc>
                  <a:txBody>
                    <a:bodyPr/>
                    <a:lstStyle/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национальному признаку</a:t>
                      </a: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54492">
                <a:tc>
                  <a:txBody>
                    <a:bodyPr/>
                    <a:lstStyle/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признаку языка</a:t>
                      </a: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54492">
                <a:tc>
                  <a:txBody>
                    <a:bodyPr/>
                    <a:lstStyle/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религиозному признаку</a:t>
                      </a: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198777" y="3401812"/>
            <a:ext cx="6764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1830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Ощущение неприязни по отношению к людям других национальностей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707359"/>
              </p:ext>
            </p:extLst>
          </p:nvPr>
        </p:nvGraphicFramePr>
        <p:xfrm>
          <a:off x="4198777" y="4329406"/>
          <a:ext cx="6913982" cy="1865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9855"/>
                <a:gridCol w="2279297"/>
                <a:gridCol w="2284830"/>
              </a:tblGrid>
              <a:tr h="4663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r"/>
                        </a:tabLs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r"/>
                        </a:tabLs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Чувствую по отношению к себе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r"/>
                        </a:tabLst>
                      </a:pPr>
                      <a:r>
                        <a:rPr lang="ru-RU" sz="12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Испытываю сам (а)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4663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Никогда/практически никогда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33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r"/>
                        </a:tabLs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Редко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33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Довольно часто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33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 часто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33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20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5.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Оценка межнациональных отношений в округе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16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Оценка межнациональных отношений в округе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367254380"/>
              </p:ext>
            </p:extLst>
          </p:nvPr>
        </p:nvGraphicFramePr>
        <p:xfrm>
          <a:off x="1302344" y="601378"/>
          <a:ext cx="48728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38160" y="3342903"/>
            <a:ext cx="4344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к людям других национальностей, в %</a:t>
            </a:r>
            <a:endParaRPr lang="ru-RU" sz="1400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66131217"/>
              </p:ext>
            </p:extLst>
          </p:nvPr>
        </p:nvGraphicFramePr>
        <p:xfrm>
          <a:off x="432503" y="36514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415" y="6421495"/>
            <a:ext cx="6092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Национальности, представители которых вызывают у респондентов чувство неприязни и раздражения, в %</a:t>
            </a:r>
            <a:endParaRPr lang="ru-RU" sz="1200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058697321"/>
              </p:ext>
            </p:extLst>
          </p:nvPr>
        </p:nvGraphicFramePr>
        <p:xfrm>
          <a:off x="6311056" y="29283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65976" y="5849635"/>
            <a:ext cx="6092825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динамики межнациональных отношений в округе за последние 2 года, в %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5802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Оценка межнациональных отношений в округе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326256236"/>
              </p:ext>
            </p:extLst>
          </p:nvPr>
        </p:nvGraphicFramePr>
        <p:xfrm>
          <a:off x="646129" y="1066388"/>
          <a:ext cx="5278810" cy="2871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6129" y="4042564"/>
            <a:ext cx="5082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проблемы, возникающие в сфере межнациональных отношений в округе </a:t>
            </a:r>
            <a:endParaRPr lang="ru-RU" sz="1600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087637441"/>
              </p:ext>
            </p:extLst>
          </p:nvPr>
        </p:nvGraphicFramePr>
        <p:xfrm>
          <a:off x="6242180" y="1167017"/>
          <a:ext cx="5527109" cy="4226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20140" y="5498060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Факторы, способные повлиять на гармонизацию межнациональных отношений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7386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6</a:t>
            </a:r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Состояние межконфессиональных отношений в Ненецком автономном округе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441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Состояние межконфессиональных отношений в Ненецком автономном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342431725"/>
              </p:ext>
            </p:extLst>
          </p:nvPr>
        </p:nvGraphicFramePr>
        <p:xfrm>
          <a:off x="319557" y="913660"/>
          <a:ext cx="4946400" cy="3023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4824" y="4092559"/>
            <a:ext cx="4007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Отношение к религиозной вере, в %</a:t>
            </a:r>
            <a:endParaRPr lang="ru-RU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73586033"/>
              </p:ext>
            </p:extLst>
          </p:nvPr>
        </p:nvGraphicFramePr>
        <p:xfrm>
          <a:off x="5745205" y="2558257"/>
          <a:ext cx="5544836" cy="3068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669262" y="5840969"/>
            <a:ext cx="3540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Религиозность респондентов,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1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Состояние межконфессиональных отношений в Ненецком автономном 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122367152"/>
              </p:ext>
            </p:extLst>
          </p:nvPr>
        </p:nvGraphicFramePr>
        <p:xfrm>
          <a:off x="291565" y="1027899"/>
          <a:ext cx="5512076" cy="2918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11494" y="3986411"/>
            <a:ext cx="53868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Отношение к представителям другого вероисповедания, %</a:t>
            </a:r>
            <a:endParaRPr lang="ru-RU" sz="1600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157148471"/>
              </p:ext>
            </p:extLst>
          </p:nvPr>
        </p:nvGraphicFramePr>
        <p:xfrm>
          <a:off x="6027577" y="2827176"/>
          <a:ext cx="5598366" cy="32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703287" y="6151389"/>
            <a:ext cx="4531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Оценка межконфессиональных отношений, %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471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Методология исследования</a:t>
            </a:r>
            <a:endParaRPr lang="ru-RU" sz="2400" kern="0" dirty="0">
              <a:solidFill>
                <a:srgbClr val="FF66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0992" y="1431177"/>
            <a:ext cx="11039474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Цель исследования: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оценка уровня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</a:rPr>
              <a:t>этнотолерантности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и толерантного поведения населения Ненецкого автономного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округа.</a:t>
            </a:r>
          </a:p>
          <a:p>
            <a:pPr algn="just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Объект исследования: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население старше 18 лет, постоянно проживающее в Ненецком автономном округе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Предмет исследования: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мнение населения Ненецкого автономного округа по оценке уровня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</a:rPr>
              <a:t>этнотолерантности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и толерантного поведения в округе.  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rgbClr val="44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Состояние межконфессиональных отношений в Ненецком автономном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88581863"/>
              </p:ext>
            </p:extLst>
          </p:nvPr>
        </p:nvGraphicFramePr>
        <p:xfrm>
          <a:off x="297396" y="965841"/>
          <a:ext cx="5689745" cy="3456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1185" y="4611053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Причины обострения отношений между представителями различных религий, %</a:t>
            </a:r>
            <a:endParaRPr lang="ru-RU" sz="1600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128170318"/>
              </p:ext>
            </p:extLst>
          </p:nvPr>
        </p:nvGraphicFramePr>
        <p:xfrm>
          <a:off x="6563817" y="2491273"/>
          <a:ext cx="5071456" cy="2795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87142" y="5311756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Представители религий, вызывающие чувство неприязни или раздражения, %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513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Состояние межконфессиональных отношений в Ненецком автономном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62808" y="1543250"/>
            <a:ext cx="64225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Мероприятия, направленные на гармонизацию межконфессиональных отношений, %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047302"/>
              </p:ext>
            </p:extLst>
          </p:nvPr>
        </p:nvGraphicFramePr>
        <p:xfrm>
          <a:off x="1763486" y="2463515"/>
          <a:ext cx="7660432" cy="3746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02965"/>
                <a:gridCol w="1157467"/>
              </a:tblGrid>
              <a:tr h="3093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45832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людей с культурой других религий с помощью совместных религиозных мероприятий, праздников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21,1%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в школах и детских садах уроков религиозной грамотности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Соблюдение равенства прав представителей различных религий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12,8%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45832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Совместное обучение детей разных религий в учебных заведениях (детских садах, школах и т.д.)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45832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 на телевидении религиозно-культурных телепередач, рассказывающих о традициях и обрядах различных конфессий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Ничего не сделает межконфессиональные отношения лучше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45832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Совместные встречи и мероприятия духовных лидеров религиозных организаций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Бытовое взаимодействие между представителями различных религий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религиозных организаций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  <a:tr h="22916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3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7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7.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Межнациональные и межрелигиозные конфликты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640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Межнациональные и межрелигиозные конфликты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396" y="878302"/>
            <a:ext cx="8322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1600" b="1" spc="-10" dirty="0">
                <a:latin typeface="Times New Roman" panose="02020603050405020304" pitchFamily="18" charset="0"/>
                <a:ea typeface="Calibri" panose="020F0502020204030204" pitchFamily="34" charset="0"/>
              </a:rPr>
              <a:t>Факторы, способствующие распространению идеологии насилия, экстремистских настроений среди населения, %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099825"/>
              </p:ext>
            </p:extLst>
          </p:nvPr>
        </p:nvGraphicFramePr>
        <p:xfrm>
          <a:off x="1362269" y="1664500"/>
          <a:ext cx="9367935" cy="5222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68776"/>
                <a:gridCol w="1699159"/>
              </a:tblGrid>
              <a:tr h="2203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195852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Бедность, плохие материальные условия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14,8%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Невозможность себя реализовать, найти достойное место в жизни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сплотиться вокруг лидера, каких-то идей, найти единомышленников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427997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терпимости, толерантности в отношениях между людьми, неприязнь к любым представителям другой национальности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32259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возможностей для легальной политической деятельности, борьбы за свои интересы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Бюрократизация, рост коррупции во всех органах власти страны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8,7%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Постоянное подогревание интереса к экстремистам телевидением, прессой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Плохая работа правоохранительных органов и служб безопасности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Социальные проблемы, связанные с притоком мигрантов, приезжих работников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Несовершенство законодательства в отношении экстремистских организаций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Большое количество людей, которым просто нечем себя занять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195852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Финансирование экстремистских организаций из-за рубежа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32259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интересы определенных группировок (нефтяной бизнес, наркобизнес и др.)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195852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Морально-нравственный кризис в обществе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280188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Притеснение небольших народов со стороны национального большинства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427997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Привлекательность для отдельных групп населения, идеологии радикального национализма, религиозной нетерпимости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195852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  <a:tr h="195852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5,1%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83" marR="56583" marT="0" marB="0">
                    <a:solidFill>
                      <a:srgbClr val="FF993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0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Межнациональные и межрелигиозные конфликты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462513308"/>
              </p:ext>
            </p:extLst>
          </p:nvPr>
        </p:nvGraphicFramePr>
        <p:xfrm>
          <a:off x="2155371" y="1366219"/>
          <a:ext cx="7072605" cy="3448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730759" y="4950893"/>
            <a:ext cx="609282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Действия государства и общества в отношении тех, кто открыто выражает идеи экстремизма, 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8067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8</a:t>
            </a:r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Положение этнических групп в автономном округе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038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Положение этнических групп в автономном 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63894745"/>
              </p:ext>
            </p:extLst>
          </p:nvPr>
        </p:nvGraphicFramePr>
        <p:xfrm>
          <a:off x="842071" y="1162250"/>
          <a:ext cx="5110859" cy="3195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74171" y="4436760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Этнические группы, представленные в районе наиболее широко, %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96157033"/>
              </p:ext>
            </p:extLst>
          </p:nvPr>
        </p:nvGraphicFramePr>
        <p:xfrm>
          <a:off x="6563817" y="2024743"/>
          <a:ext cx="5158957" cy="3557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629949" y="5804724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Комфортность сосуществования различных этнических групп в НАО,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Положение этнических групп в автономном округе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665081805"/>
              </p:ext>
            </p:extLst>
          </p:nvPr>
        </p:nvGraphicFramePr>
        <p:xfrm>
          <a:off x="571482" y="1165851"/>
          <a:ext cx="524770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71484" y="4155822"/>
            <a:ext cx="535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Наличие культурных традиций, ценностей других этносов, вызывающих чувства раздражения и неприязни, %</a:t>
            </a:r>
            <a:endParaRPr lang="ru-RU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467151975"/>
              </p:ext>
            </p:extLst>
          </p:nvPr>
        </p:nvGraphicFramePr>
        <p:xfrm>
          <a:off x="6242180" y="2509935"/>
          <a:ext cx="5215812" cy="3265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819192" y="5946398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Мероприятия, проводимые в сфере учета национальных интересов,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3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esktop\oranzhevyy_liniya_svetlyy_fon_65822_1280x10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23" y="941128"/>
            <a:ext cx="10962659" cy="5364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21645" y="10202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Основные выводы глубинного интервью</a:t>
            </a:r>
            <a:endParaRPr lang="ru-RU" sz="3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69285" y="561975"/>
            <a:ext cx="11298297" cy="6177352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b="1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310226" indent="-310226" defTabSz="1240903" fontAlgn="auto">
              <a:lnSpc>
                <a:spcPct val="100000"/>
              </a:lnSpc>
              <a:spcAft>
                <a:spcPts val="0"/>
              </a:spcAft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90750" y="5161188"/>
            <a:ext cx="9267599" cy="142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1400" b="1" kern="0" dirty="0">
              <a:solidFill>
                <a:srgbClr val="5B414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23318" y="3051126"/>
            <a:ext cx="10028637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0000" marR="0" lvl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b="1" kern="0" dirty="0">
              <a:solidFill>
                <a:srgbClr val="5B4141"/>
              </a:solidFill>
              <a:cs typeface="+mn-cs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1655" y="1222682"/>
            <a:ext cx="105503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проведенного опроса можно сделать вывод о не высоком уровне информированности респондентов о деятельности национальных диаспор на территории округа. Как правило, опрошенные говорят, что знают, что в автономном округе работают диаспоры, но не знают, в чем именно заключается их деятельность и никак не могут оценить их работу. Среди названных наиболее часто упоминаются: ненецкая диаспора; татаро-башкирская; кавказские. Следует отметить, что наиболее информированы респонденты оказываются о национальных обществах ненцев.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среднем уровне можно оценить информированность респондентов и о реализации в округе программ противодействия экстремизму и терроризму. Примерно половина опрошенных ничего не знает о подобных программах. И половина знает или что-то слышала о программах, но не может назвать конкретные.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исследования показали, что превалирующее большинство респондентов относятся к представителям национальностей, отличающихся от их, нейтрально, положительно и не испытывают неприязни к каким-либо национальностям. Так же, практически все опрошенные уверенно говорят, что считают себя толерантными людьми.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42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esktop\oranzhevyy_liniya_svetlyy_fon_65822_1280x10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23" y="941128"/>
            <a:ext cx="10962659" cy="5364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21645" y="10202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Основные выводы глубинного интервью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69285" y="561975"/>
            <a:ext cx="11298297" cy="6177352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b="1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310226" indent="-310226" defTabSz="1240903" fontAlgn="auto">
              <a:lnSpc>
                <a:spcPct val="100000"/>
              </a:lnSpc>
              <a:spcAft>
                <a:spcPts val="0"/>
              </a:spcAft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90750" y="5161188"/>
            <a:ext cx="9267599" cy="142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1400" b="1" kern="0" dirty="0">
              <a:solidFill>
                <a:srgbClr val="5B414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23318" y="3051126"/>
            <a:ext cx="10028637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0000" marR="0" lvl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b="1" kern="0" dirty="0">
              <a:solidFill>
                <a:srgbClr val="5B4141"/>
              </a:solidFill>
              <a:cs typeface="+mn-cs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0750" y="968308"/>
            <a:ext cx="1028157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показал, что подавляющее большинство опрошенных жителей оценивает межнациональные отношения в Ненецком автономном округе на высоком уровне и считает, что каких-либо изменений в этой сфере за последние 2 года не произошло. Респонденты говорили, что конфликтов на национальной почве в округе не возникает. Вероятнее всего в связи с этим опрошенные обычно затрудняются ответить на вопрос, какие проблемы существуют в сфере межнациональных отношений в Ненецком автономном округе или утверждает, что никаких проблем нет.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Межконфессиональные отношения в Ненецком автономном округе респонденты однозначно оценивают, как спокойные и мирные. Респонденты говорят о том, что не сталкивались с конфликтами на межрелигиозной почве. Превалирующая доля опрошенных жителей уверена, что в ближайшие 1-2 года конфликты на межрелигиозной почве в Ненецком автономном округе либо невозможны, либо крайне маловероятны, поскольку для этого нет каких-либо предпосылок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все опрошенные утверждают, что различные этнические группы в Ненецком автономном округе сосуществуют комфортно, никаких конфликтов не фиксируется. Большинство респондентов высказывают интерес в отношении культурных традиций и ценностей представителей этносов, проживающих на территории округа. </a:t>
            </a:r>
          </a:p>
          <a:p>
            <a:pPr marL="7429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27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Методика исследования</a:t>
            </a:r>
            <a:endParaRPr lang="ru-RU" sz="2400" kern="0" dirty="0">
              <a:solidFill>
                <a:srgbClr val="FF66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0076" y="922794"/>
            <a:ext cx="110394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Метод сбора информации: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личное поквартирное интервью,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полуструктурированное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глубинное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интервьютрование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Объем выборки: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451 человек (400 человек – массовое анкетирование, 51 человек – глубинное интервью).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Категории респондентов: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население старше 18 лет, постоянно проживающее в Ненецком автономном округе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sz="2400" dirty="0" smtClean="0">
              <a:solidFill>
                <a:srgbClr val="44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esktop\oranzhevyy_liniya_svetlyy_fon_65822_1280x10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23" y="941128"/>
            <a:ext cx="10962659" cy="5364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21645" y="10202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Общие выводы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69285" y="561975"/>
            <a:ext cx="11298297" cy="6177352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b="1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310226" indent="-310226" defTabSz="1240903" fontAlgn="auto">
              <a:lnSpc>
                <a:spcPct val="100000"/>
              </a:lnSpc>
              <a:spcAft>
                <a:spcPts val="0"/>
              </a:spcAft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90750" y="5161188"/>
            <a:ext cx="9267599" cy="142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1400" b="1" kern="0" dirty="0">
              <a:solidFill>
                <a:srgbClr val="5B414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23318" y="835139"/>
            <a:ext cx="10028637" cy="50783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450000" marR="0" lvl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b="1" kern="0" dirty="0">
              <a:solidFill>
                <a:srgbClr val="5B4141"/>
              </a:solidFill>
              <a:cs typeface="+mn-cs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целом, можно сказать, что межнациональные и межконфессиональные отношения в Ненецком автономном округе складываются мирно и спокойно. Большинство респондентов не считают проблемы в сфере отношений между представителями различных национальностей и религий актуальными для региона.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национальных диаспор не имеет широкого освещения в округе, так как значительная часть опрошенных ничего не знает о работе диаспор.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округа слабо информировано о реализации на территории региона программы противодействия экстремизму и терроризму и, как правило, знает только о мероприятиях по усилению безопасности в местах массовых скоплению людей.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реализации программы противодействия экстремизму чаще оценивается респондентами положительно. Однако большинство опрошенных всё-таки затрудняются дать оценку.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3632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esktop\oranzhevyy_liniya_svetlyy_fon_65822_1280x10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23" y="941128"/>
            <a:ext cx="10962659" cy="5364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21645" y="10202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Общие выводы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69285" y="561975"/>
            <a:ext cx="11298297" cy="6177352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b="1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310226" indent="-310226" defTabSz="1240903" fontAlgn="auto">
              <a:lnSpc>
                <a:spcPct val="100000"/>
              </a:lnSpc>
              <a:spcAft>
                <a:spcPts val="0"/>
              </a:spcAft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90750" y="5161188"/>
            <a:ext cx="9267599" cy="142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1400" b="1" kern="0" dirty="0">
              <a:solidFill>
                <a:srgbClr val="5B414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80722" y="1027052"/>
            <a:ext cx="10028637" cy="535531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Дискриминация людей в обществе по национальному, религиозному или языковому признакам не распространена в регионе, и судя по ответам респондентов, является скорее исключением. Опрошенные жители региона практически никогда не испытывали неприязнь к людям на основании их национальной принадлежности и не ощущали подобную неприязнь по отношению к себе.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между людьми различных национальностей складываются в округе мирно и доброжелательно. Большинство опрошенных отметили, что для них не имеет значения национальная принадлежность людей и нет народов, представители которых вызывали бы у них чувство неприязни или раздражения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сказать, что жители региона достаточно толерантны по отношению к представителям других национальностей (по собственной самооценке).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Опрошенные жители округа, как правило, безразлично относятся к религиозной принадлежности людей в случае личного взаимодействия, а обращают внимание на другие критерии. Также респонденты, как правило, не отмечают религии, последователи которых вызывают у них чувство раздражения и неприязни.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919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esktop\oranzhevyy_liniya_svetlyy_fon_65822_1280x10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23" y="941128"/>
            <a:ext cx="10962659" cy="5364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21645" y="10202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Общие выводы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69285" y="561975"/>
            <a:ext cx="11298297" cy="6177352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b="1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0" defTabSz="124090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dirty="0">
              <a:solidFill>
                <a:srgbClr val="443030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0" indent="620451" defTabSz="12409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310226" indent="-310226" defTabSz="1240903" fontAlgn="auto">
              <a:lnSpc>
                <a:spcPct val="100000"/>
              </a:lnSpc>
              <a:spcAft>
                <a:spcPts val="0"/>
              </a:spcAft>
              <a:defRPr/>
            </a:pPr>
            <a:endParaRPr lang="ru-RU" sz="2700" dirty="0">
              <a:solidFill>
                <a:srgbClr val="5B414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90750" y="5161188"/>
            <a:ext cx="9267599" cy="142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1400" b="1" kern="0" dirty="0">
              <a:solidFill>
                <a:srgbClr val="5B414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0667" y="1222682"/>
            <a:ext cx="1002863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Межконфессиональные отношения, складывающиеся в регионе, в основном оцениваются как мирные и спокойные. Оценки собственной толерантности респондентов к представителям других национальностей выше среднего. Однако опрошенные зачастую не берутся судить о возможности проявление конфликтов в регионе на религиозной почве в перспективе ближайших 1-2 лет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3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реализации программы профилактики экстремизма, как правило, вызывает у респондентов затруднения. Однако стоит отметить, что действия, предпринимаемые органами местного самоуправления, в среднем оцениваются выше, чем работа, проводимая органами исполнительной власти.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сосуществования различных этнических групп в округе оценивает респондентами довольно высоко. Многие из опрошенных проявляют интерес к знакомству с культурными традициями, ценностями представителей других этносов, и отмечают отсутствие таких традиций и ценностей, которые способны вызвать чувства раздражения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неприязни.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269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269163" y="6895689"/>
            <a:ext cx="3921250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6230" y="2811949"/>
            <a:ext cx="7213241" cy="740857"/>
          </a:xfrm>
          <a:prstGeom prst="rect">
            <a:avLst/>
          </a:prstGeom>
          <a:noFill/>
        </p:spPr>
        <p:txBody>
          <a:bodyPr wrap="square" lIns="124090" tIns="62046" rIns="124090" bIns="62046" rtlCol="0">
            <a:spAutoFit/>
          </a:bodyPr>
          <a:lstStyle/>
          <a:p>
            <a:pPr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443030"/>
                </a:solidFill>
                <a:latin typeface="Franklin Gothic Book" panose="020B0503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за внимание!</a:t>
            </a:r>
            <a:endParaRPr lang="ru-RU" sz="4000" kern="0" dirty="0">
              <a:solidFill>
                <a:srgbClr val="44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F79646">
                    <a:lumMod val="50000"/>
                  </a:srgb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География исследования</a:t>
            </a:r>
            <a:endParaRPr lang="ru-RU" sz="2400" kern="0" dirty="0">
              <a:solidFill>
                <a:srgbClr val="FF66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130315"/>
              </p:ext>
            </p:extLst>
          </p:nvPr>
        </p:nvGraphicFramePr>
        <p:xfrm>
          <a:off x="1436914" y="1307666"/>
          <a:ext cx="8518849" cy="4822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0358"/>
                <a:gridCol w="2469145"/>
                <a:gridCol w="1879346"/>
              </a:tblGrid>
              <a:tr h="7914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респондентов анкетного опроса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глубинных интервью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52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«Городской округ «Город «Нарьян-Мар»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52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«Городское поселение «Рабочий поселок Искателей»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52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«Великовисочный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52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«Малоземельский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527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«Приморско-Куйский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348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«Омский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348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«Канинский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348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«Пешский сельсовет»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  <a:tr h="348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0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200" b="1" kern="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1</a:t>
            </a:r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Общая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оценка межнациональных и межконфессиональных отношений на территории округа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0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7"/>
            <a:ext cx="8664160" cy="982083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 </a:t>
            </a:r>
            <a:endParaRPr lang="ru-RU" sz="3000" dirty="0"/>
          </a:p>
          <a:p>
            <a:pPr lvl="1"/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оценка межнациональных и межконфессиональных отношений на территории округа</a:t>
            </a:r>
            <a:endParaRPr lang="ru-RU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644660106"/>
              </p:ext>
            </p:extLst>
          </p:nvPr>
        </p:nvGraphicFramePr>
        <p:xfrm>
          <a:off x="470992" y="1160790"/>
          <a:ext cx="4572000" cy="299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5510" y="4294680"/>
            <a:ext cx="60928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актуальности проблем межнациональных отношений</a:t>
            </a:r>
            <a:endParaRPr lang="ru-RU" sz="1600" dirty="0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449984262"/>
              </p:ext>
            </p:extLst>
          </p:nvPr>
        </p:nvGraphicFramePr>
        <p:xfrm>
          <a:off x="6594067" y="2343091"/>
          <a:ext cx="4572000" cy="3068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887026" y="5625526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актуальности проблем межконфессиональных отношений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650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enovo\Desktop\wallpaper-352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6" y="657225"/>
            <a:ext cx="963168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5221" y="1543050"/>
            <a:ext cx="9427430" cy="1800225"/>
          </a:xfrm>
          <a:prstGeom prst="rect">
            <a:avLst/>
          </a:prstGeom>
          <a:ln w="19050">
            <a:solidFill>
              <a:srgbClr val="FF9900"/>
            </a:solidFill>
          </a:ln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4200" b="1" kern="0" dirty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2</a:t>
            </a:r>
            <a:r>
              <a:rPr lang="ru-RU" sz="4200" b="1" kern="0" dirty="0" smtClean="0">
                <a:solidFill>
                  <a:schemeClr val="accent6">
                    <a:lumMod val="50000"/>
                  </a:schemeClr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.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Оценка деятельности национальных диаспор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defTabSz="124090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200" b="1" kern="0" dirty="0">
              <a:solidFill>
                <a:srgbClr val="F79646">
                  <a:lumMod val="50000"/>
                </a:srgbClr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39878" y="605006"/>
            <a:ext cx="7441031" cy="899681"/>
          </a:xfrm>
          <a:prstGeom prst="rect">
            <a:avLst/>
          </a:prstGeom>
        </p:spPr>
        <p:txBody>
          <a:bodyPr vert="horz" lIns="124090" tIns="62046" rIns="124090" bIns="62046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i="0" kern="1200">
                <a:solidFill>
                  <a:schemeClr val="tx1"/>
                </a:solidFill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endParaRPr lang="ru-RU" sz="3300" cap="small" dirty="0">
              <a:solidFill>
                <a:srgbClr val="993366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Оценка деятельности национальных диаспор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430533018"/>
              </p:ext>
            </p:extLst>
          </p:nvPr>
        </p:nvGraphicFramePr>
        <p:xfrm>
          <a:off x="356879" y="1004141"/>
          <a:ext cx="4572000" cy="2886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4172" y="4027995"/>
            <a:ext cx="48363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Информированность населения о работы национальных диаспор на территории округа, в % </a:t>
            </a:r>
            <a:endParaRPr lang="ru-RU" sz="1600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8962987"/>
              </p:ext>
            </p:extLst>
          </p:nvPr>
        </p:nvGraphicFramePr>
        <p:xfrm>
          <a:off x="5790577" y="1960470"/>
          <a:ext cx="5602606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90577" y="5876250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Диаспоры, о деятельности которых слышали респонденты, в %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07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309798" y="6895689"/>
            <a:ext cx="3880615" cy="305200"/>
          </a:xfrm>
          <a:prstGeom prst="rect">
            <a:avLst/>
          </a:prstGeom>
          <a:solidFill>
            <a:srgbClr val="FF944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22367" tIns="63769" rIns="122367" bIns="63769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© </a:t>
            </a:r>
            <a:r>
              <a:rPr lang="ru-RU" altLang="en-US" sz="11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2017 </a:t>
            </a:r>
            <a:r>
              <a:rPr lang="ru-RU" altLang="en-US" sz="11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Научно-технический центр ПЕРСПЕКТИВА</a:t>
            </a:r>
            <a:endParaRPr lang="ru-RU" altLang="en-US" sz="11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61987" y="36148"/>
            <a:ext cx="8547659" cy="702656"/>
          </a:xfrm>
          <a:prstGeom prst="rect">
            <a:avLst/>
          </a:prstGeom>
        </p:spPr>
        <p:txBody>
          <a:bodyPr vert="horz" lIns="124090" tIns="62046" rIns="124090" bIns="62046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Оценка деятельности национальных диаспор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70992" y="723489"/>
            <a:ext cx="11298297" cy="6172200"/>
          </a:xfrm>
          <a:prstGeom prst="rect">
            <a:avLst/>
          </a:prstGeom>
        </p:spPr>
        <p:txBody>
          <a:bodyPr vert="horz" lIns="124090" tIns="62046" rIns="124090" bIns="6204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70000"/>
              </a:lnSpc>
              <a:buNone/>
            </a:pPr>
            <a:r>
              <a:rPr lang="ru-RU" sz="4900" b="1" dirty="0">
                <a:solidFill>
                  <a:srgbClr val="44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6400" dirty="0">
              <a:solidFill>
                <a:srgbClr val="44303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" name="Rectangle 51"/>
          <p:cNvSpPr>
            <a:spLocks noChangeArrowheads="1"/>
          </p:cNvSpPr>
          <p:nvPr/>
        </p:nvSpPr>
        <p:spPr bwMode="auto">
          <a:xfrm>
            <a:off x="0" y="3810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0" y="295275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39588745"/>
              </p:ext>
            </p:extLst>
          </p:nvPr>
        </p:nvGraphicFramePr>
        <p:xfrm>
          <a:off x="328887" y="106638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1494" y="3914636"/>
            <a:ext cx="46893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заметности результатов деятельности диаспор в округе, в %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39274" y="5712086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респондентов к деятельности национальных диаспор</a:t>
            </a:r>
            <a:endParaRPr lang="ru-RU" sz="1600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814601191"/>
              </p:ext>
            </p:extLst>
          </p:nvPr>
        </p:nvGraphicFramePr>
        <p:xfrm>
          <a:off x="5737436" y="2034073"/>
          <a:ext cx="5291348" cy="3423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498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BFD7F6"/>
      </a:accent5>
      <a:accent6>
        <a:srgbClr val="AE4845"/>
      </a:accent6>
      <a:hlink>
        <a:srgbClr val="0066CC"/>
      </a:hlink>
      <a:folHlink>
        <a:srgbClr val="80008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FD7F6"/>
        </a:accent5>
        <a:accent6>
          <a:srgbClr val="AE4845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6539</TotalTime>
  <Pages>0</Pages>
  <Words>1980</Words>
  <Characters>0</Characters>
  <Application>Microsoft Office PowerPoint</Application>
  <DocSecurity>0</DocSecurity>
  <PresentationFormat>Произвольный</PresentationFormat>
  <Lines>0</Lines>
  <Paragraphs>367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Сергей Владимирович Евсеев</cp:lastModifiedBy>
  <cp:revision>603</cp:revision>
  <dcterms:created xsi:type="dcterms:W3CDTF">2013-11-15T06:11:31Z</dcterms:created>
  <dcterms:modified xsi:type="dcterms:W3CDTF">2017-11-29T14:17:29Z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