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56" r:id="rId3"/>
    <p:sldId id="344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291" r:id="rId12"/>
  </p:sldIdLst>
  <p:sldSz cx="9144000" cy="6858000" type="screen4x3"/>
  <p:notesSz cx="6761163" cy="9942513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55" autoAdjust="0"/>
    <p:restoredTop sz="86410"/>
  </p:normalViewPr>
  <p:slideViewPr>
    <p:cSldViewPr>
      <p:cViewPr>
        <p:scale>
          <a:sx n="110" d="100"/>
          <a:sy n="110" d="100"/>
        </p:scale>
        <p:origin x="-1944" y="-240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endParaRPr lang="en-US" dirty="0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29762" y="0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fld id="{A849C5AD-4428-4E9C-9C84-11B72C9365FB}" type="datetimeFigureOut">
              <a:rPr lang="en-US" smtClean="0"/>
              <a:pPr/>
              <a:t>3/1/2018</a:t>
            </a:fld>
            <a:endParaRPr lang="en-US" dirty="0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endParaRPr lang="en-US" dirty="0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29762" y="9443662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78122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endParaRPr lang="en-US" dirty="0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fld id="{D7547E60-4BE7-4E4E-9AAA-5EE35AEC995C}" type="datetimeFigureOut">
              <a:rPr lang="en-US" smtClean="0"/>
              <a:pPr/>
              <a:t>3/1/2018</a:t>
            </a:fld>
            <a:endParaRPr lang="en-US" dirty="0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lIns="90727" tIns="45363" rIns="90727" bIns="45363"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lIns="90727" tIns="45363" rIns="90727" bIns="45363"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endParaRPr lang="en-US" dirty="0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29762" y="9443662"/>
            <a:ext cx="2929838" cy="497126"/>
          </a:xfrm>
          <a:prstGeom prst="rect">
            <a:avLst/>
          </a:prstGeom>
        </p:spPr>
        <p:txBody>
          <a:bodyPr lIns="90727" tIns="45363" rIns="90727" bIns="45363"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60344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5C14FD69-4A85-4715-A222-ABB225B63BC6}" type="datetimeFigureOut">
              <a:rPr lang="en-US" smtClean="0"/>
              <a:pPr/>
              <a:t>3/1/2018</a:t>
            </a:fld>
            <a:endParaRPr lang="en-US" sz="1000" dirty="0" smtClean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en-US" sz="1000" dirty="0" smtClean="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wedge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83568" y="2420888"/>
            <a:ext cx="7772400" cy="1470025"/>
          </a:xfrm>
          <a:prstGeom prst="rect">
            <a:avLst/>
          </a:prstGeom>
        </p:spPr>
        <p:txBody>
          <a:bodyPr anchor="b" anchorCtr="0">
            <a:normAutofit fontScale="97500"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10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30" name="Рисунок 29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541" y="221195"/>
            <a:ext cx="1251515" cy="151216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11175" y="2060848"/>
            <a:ext cx="6777240" cy="35240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3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Годовой </a:t>
            </a:r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отчет</a:t>
            </a:r>
          </a:p>
          <a:p>
            <a:pPr algn="ctr"/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 ходе реализации </a:t>
            </a:r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 оценке Эффективности </a:t>
            </a: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государственной программы</a:t>
            </a: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«СОХРАНЕНИЕ И РАЗВИТИЕ </a:t>
            </a: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КОРЕННЫХ МАЛОЧИСЛЕННЫХ НАРОДОВ севера</a:t>
            </a: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 Ненецком автономном округе» </a:t>
            </a: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16" name="Рисунок 15" descr="готов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0090" y="404664"/>
            <a:ext cx="1392997" cy="20882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85492" y="54868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по взаимодействию с органами местного самоуправления и внешним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связям Ненецкого автономного округа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83568" y="2420888"/>
            <a:ext cx="7772400" cy="1470025"/>
          </a:xfrm>
          <a:prstGeom prst="rect">
            <a:avLst/>
          </a:prstGeom>
        </p:spPr>
        <p:txBody>
          <a:bodyPr anchor="b" anchorCtr="0">
            <a:normAutofit fontScale="97500"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10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30" name="Рисунок 29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60648"/>
            <a:ext cx="1251515" cy="151216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10179" y="2967335"/>
            <a:ext cx="63236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cross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готов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61141" y="404664"/>
            <a:ext cx="1392997" cy="208823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260648"/>
            <a:ext cx="5472608" cy="108012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взаимодействию с органами местного самоуправления и внешним связям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4465" y="1568019"/>
            <a:ext cx="785045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Программы: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Администрации Ненецкого автономного округа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11.11.2013 № 401-п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государственной программе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Ненецкого автономного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«Сохранение и развитие коренных малочисленных народов Севера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Ненецком автономном округе»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Программы: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реализуется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один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2020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годы </a:t>
            </a:r>
          </a:p>
        </p:txBody>
      </p:sp>
    </p:spTree>
    <p:extLst>
      <p:ext uri="{BB962C8B-B14F-4D97-AF65-F5344CB8AC3E}">
        <p14:creationId xmlns:p14="http://schemas.microsoft.com/office/powerpoint/2010/main" val="137115814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4359" y="384774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задачи Программы</a:t>
            </a: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1568019"/>
            <a:ext cx="835292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Программы: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создание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устойчивого развития коренных малочисленных народов Севера Ненецкого автономного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укрепления социально-экономического потенциала, сохранения исконной среды обитания, традиционного образа жизни и культурных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Программы:</a:t>
            </a:r>
          </a:p>
          <a:p>
            <a:pPr lvl="0" indent="450215" algn="just"/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обеспечение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семейных (родовых) общин коренных малочисленных народов Севера Ненецкого автономного округа материалами для обустройства быта и обновления кочевого жилья, создание условий улучшения ведения традиционного образа жизни и традиционной хозяйственной деятельности; </a:t>
            </a:r>
          </a:p>
          <a:p>
            <a:pPr lvl="0" indent="450215" algn="just"/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создание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условий для участия жителей Ненецкого автономного округа в культурно-массовых мероприятиях коренных малочисленных народов Севера;</a:t>
            </a:r>
          </a:p>
          <a:p>
            <a:pPr lvl="0" indent="449580" algn="just"/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обеспечение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бригад оленеводческих хозяйств Ненецкого автономного округа информационными материалами; </a:t>
            </a:r>
          </a:p>
          <a:p>
            <a:pPr lvl="0" indent="449580" algn="just"/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повышение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доступа лиц из числа коренных малочисленных народов Севера в Ненецком автономном округе к образовательным услугам с учетом их этнокультурных особенностей.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6349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3435" y="384774"/>
            <a:ext cx="6627908" cy="81197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Отдельные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мероприятия,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объемы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бюджетных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ассигнований Программы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590765"/>
              </p:ext>
            </p:extLst>
          </p:nvPr>
        </p:nvGraphicFramePr>
        <p:xfrm>
          <a:off x="179512" y="1772816"/>
          <a:ext cx="8784976" cy="4701078"/>
        </p:xfrm>
        <a:graphic>
          <a:graphicData uri="http://schemas.openxmlformats.org/drawingml/2006/table">
            <a:tbl>
              <a:tblPr firstRow="1" firstCol="1" bandRow="1"/>
              <a:tblGrid>
                <a:gridCol w="7272808"/>
                <a:gridCol w="1512168"/>
              </a:tblGrid>
              <a:tr h="2558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Финансирование (тыс. руб.)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558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Ненецкого автономного округа </a:t>
                      </a:r>
                      <a:endParaRPr lang="ru-RU" sz="14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Сохранение и развитие коренных малочисленных народов Севера </a:t>
                      </a:r>
                      <a:endParaRPr lang="ru-RU" sz="14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Ненецком автономном округе»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127 568,7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51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Отдельные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мероприятия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51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Мероприятия </a:t>
                      </a: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поддержке традиционного образа жизни и хозяйствования малочисленных народов Севера Ненецкого автономного округа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1 900,0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146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Мероприятия </a:t>
                      </a: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сохранению и развитию культуры и искусства коренных малочисленных народов Севера Ненецкого автономного округа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146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Мероприятия по информационному обеспечению коренных малочисленных народов Севера Ненецкого автономного округа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300,0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146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 Мероприятия по сохранению и развитию ненецкого языка в Ненецком автономном 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округе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8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13. Субсидии на возмещение недополученных доходов в связи с реализацией дров оленеводам и </a:t>
                      </a:r>
                      <a:r>
                        <a:rPr lang="ru-RU" sz="1400" b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чумработницам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для отопления кочевого жилья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1 485,6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588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14. Развитие сферы образования в местах традиционного проживания коренных малочисленных народов Севера, в том числе: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122 583,1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588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федеральный бюджет</a:t>
                      </a:r>
                      <a:endParaRPr lang="ru-RU" sz="12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3 817,4</a:t>
                      </a:r>
                      <a:endParaRPr lang="ru-RU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588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окружной бюджет</a:t>
                      </a:r>
                      <a:endParaRPr lang="ru-RU" sz="12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102 210,3</a:t>
                      </a:r>
                      <a:endParaRPr lang="ru-RU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588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2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16" marR="20816" marT="69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20 372,8</a:t>
                      </a:r>
                      <a:endParaRPr lang="ru-RU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6349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63687" y="384774"/>
            <a:ext cx="5544617" cy="57606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Целевые показатели Программы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117944"/>
              </p:ext>
            </p:extLst>
          </p:nvPr>
        </p:nvGraphicFramePr>
        <p:xfrm>
          <a:off x="457200" y="1556791"/>
          <a:ext cx="8229599" cy="5123656"/>
        </p:xfrm>
        <a:graphic>
          <a:graphicData uri="http://schemas.openxmlformats.org/drawingml/2006/table">
            <a:tbl>
              <a:tblPr/>
              <a:tblGrid>
                <a:gridCol w="5593278"/>
                <a:gridCol w="617517"/>
                <a:gridCol w="1009402"/>
                <a:gridCol w="1009402"/>
              </a:tblGrid>
              <a:tr h="253051">
                <a:tc rowSpan="2">
                  <a:txBody>
                    <a:bodyPr/>
                    <a:lstStyle/>
                    <a:p>
                      <a:pPr algn="ctr">
                        <a:lnSpc>
                          <a:spcPts val="1545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545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Значение целевых показателей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7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5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5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373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Доля семейных (родовых) общин коренных малочисленных народов Севера, обеспеченных материалами для обустройства быта и обновления кочевого жилья</a:t>
                      </a: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35900">
                <a:tc>
                  <a:txBody>
                    <a:bodyPr/>
                    <a:lstStyle/>
                    <a:p>
                      <a:pPr marL="0" marR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 семейных (родовых) общин коренных малочисленных народов Севера в Ненецком автономном округе, получивших гранты из окружного бюджета на обеспечение их деятельности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077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 участников культурно-массовых мероприятий коренных малочисленных народов Севера</a:t>
                      </a: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077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 проведенных мероприятий, направленных на сохранение и развитие ненецкого языка</a:t>
                      </a: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64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 человек, обеспеченных дровами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372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372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2001" marR="22001" marT="35677" marB="3567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8836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Прирост численности занятого населения в местах традиционного проживания и традиционной хозяйственной деятельности коренных малочисленных народов Севера, Сибири и Дальнего Востока Российской Федерации по отношению к соответствующему показателю 2016 года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009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доходов населения в местах традиционного проживания и традиционной хозяйственной деятельности коренных малочисленных народов Севера, Сибири и Дальнего Востока Российской Федерации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тыс. руб.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71,9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63,5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009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Ввод в действие образовательных организаций в местах традиционного проживания и традиционной хозяйственной деятельности коренных малочисленных народов Севера, Сибири и Дальнего Востока Российской Федерации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мест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6349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39" y="384774"/>
            <a:ext cx="6336705" cy="57606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оценки эффективности Программы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544" y="1568019"/>
            <a:ext cx="8208912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настоящем разделе проведена оценка эффективности государственной программы в соответствии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Методикой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эффективности реализации государственных программ Ненецкого автономного округа, утвержденной постановлением Администрации Ненецкого автономного округа от 03.10.2013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№ 359-п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показателей государственной программы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которым произведена оценка) входят в установленный интервал значений для отнесения государственной программы к высокому уровню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целевых показателей государственной программы имеют степень достижения более 95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государственной программы составил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88,0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%;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мероприятий, запланированных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выполнены в полном объеме.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итогам оценки государственная программа считается реализованной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с удовлетворительным уровнем эффективности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6349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3435" y="384774"/>
            <a:ext cx="6526917" cy="57606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Оценка степени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достижения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целей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решения задач государственной программы</a:t>
            </a: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25256"/>
              </p:ext>
            </p:extLst>
          </p:nvPr>
        </p:nvGraphicFramePr>
        <p:xfrm>
          <a:off x="467544" y="1628800"/>
          <a:ext cx="8229599" cy="4126632"/>
        </p:xfrm>
        <a:graphic>
          <a:graphicData uri="http://schemas.openxmlformats.org/drawingml/2006/table">
            <a:tbl>
              <a:tblPr/>
              <a:tblGrid>
                <a:gridCol w="4502075"/>
                <a:gridCol w="620955"/>
                <a:gridCol w="575946"/>
                <a:gridCol w="565720"/>
                <a:gridCol w="1031378"/>
                <a:gridCol w="933525"/>
              </a:tblGrid>
              <a:tr h="435326">
                <a:tc>
                  <a:txBody>
                    <a:bodyPr/>
                    <a:lstStyle/>
                    <a:p>
                      <a:pPr marL="90170" marR="438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90170" marR="438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целевого показателя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изм.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Степень </a:t>
                      </a:r>
                      <a:endParaRPr lang="ru-RU" sz="1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достижения 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целей (решения задач), </a:t>
                      </a:r>
                      <a:endParaRPr lang="ru-RU" sz="1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эффективности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71405">
                <a:tc>
                  <a:txBody>
                    <a:bodyPr/>
                    <a:lstStyle/>
                    <a:p>
                      <a:pPr marL="90170" marR="438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53" marR="11953" marT="19722" marB="197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033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семейных (родовых) общин коренных малочисленных народов Севера в Ненецком автономном округе, получивших гранты из окружного бюджета на обеспечение их деятельности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ед.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участников культурно-массовых мероприятий коренных малочисленных народов Севера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2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проведенных мероприятий, направленных на сохранение и развитие ненецкого языка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ед.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24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человек, обеспеченных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дровами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Ввод в действие образовательных организаций в местах традиционного проживания и традиционной хозяйственной деятельности коренных малочисленных народов Севера, Сибири и Дальнего Востока Российской Федерации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мест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6349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384774"/>
            <a:ext cx="6797735" cy="88398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Оценка степени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соответствия 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запланированному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уровню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затрат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эффективности использования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средств</a:t>
            </a: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309330"/>
              </p:ext>
            </p:extLst>
          </p:nvPr>
        </p:nvGraphicFramePr>
        <p:xfrm>
          <a:off x="323528" y="1700808"/>
          <a:ext cx="8568952" cy="4577089"/>
        </p:xfrm>
        <a:graphic>
          <a:graphicData uri="http://schemas.openxmlformats.org/drawingml/2006/table">
            <a:tbl>
              <a:tblPr firstRow="1" firstCol="1" bandRow="1"/>
              <a:tblGrid>
                <a:gridCol w="4824535"/>
                <a:gridCol w="792088"/>
                <a:gridCol w="720080"/>
                <a:gridCol w="1152128"/>
                <a:gridCol w="1080121"/>
              </a:tblGrid>
              <a:tr h="57881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мероприятия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Объем финансирования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(тыс. руб.)</a:t>
                      </a: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 финансирования  реализации  мероприятий, в 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эффективности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8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8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87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Государственная программа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127 568,7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112 200,0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88,0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удовлетвори-тельный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8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Отдельные мероприятия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9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 Мероприятия по поддержке традиционного образа жизни и хозяйствования малочисленных народов Севера Ненецкого автономного округа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1 900,0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1 900,0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9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Мероприятия по сохранению и развитию культуры и искусства коренных малочисленных народов Севера в Ненецком автономном округе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886,3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98,5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9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Мероприятия по информационному обеспечению коренных малочисленных народов Севера в Ненецком автономном округе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9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8. Мероприятия по сохранению и развитию ненецкого языка в Ненецком автономном округе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9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13. Субсидии на возмещение недополученных доходов в связи с реализацией дров оленеводам и чумработницам для отопления кочевого жилья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1 485,6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1 483,7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99,9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76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14. Развитие сферы образования в местах традиционного проживания коренных малочисленных народов Севера, в том числе: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122 583,1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107 230,0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87,5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удовлетвори-тельный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808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федеральный бюджет</a:t>
                      </a:r>
                      <a:endParaRPr lang="ru-RU" sz="10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16" marR="20816" marT="69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3 817,4</a:t>
                      </a:r>
                      <a:endParaRPr lang="ru-RU" sz="10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3 817,4</a:t>
                      </a:r>
                      <a:endParaRPr lang="ru-RU" sz="1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748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окружной бюджет</a:t>
                      </a:r>
                      <a:endParaRPr lang="ru-RU" sz="10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16" marR="20816" marT="69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102 210,3</a:t>
                      </a:r>
                      <a:endParaRPr lang="ru-RU" sz="10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102 210,3</a:t>
                      </a:r>
                      <a:endParaRPr lang="ru-RU" sz="1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6758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0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16" marR="20816" marT="69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20 372,8</a:t>
                      </a:r>
                      <a:endParaRPr lang="ru-RU" sz="10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5 019,7</a:t>
                      </a:r>
                      <a:endParaRPr lang="ru-RU" sz="10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341" marR="40341" marT="86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6349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1" y="384774"/>
            <a:ext cx="6408713" cy="57606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Основные результаты реализации Программы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отов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1343" y="44624"/>
            <a:ext cx="1267161" cy="1899593"/>
          </a:xfrm>
          <a:prstGeom prst="rect">
            <a:avLst/>
          </a:prstGeom>
        </p:spPr>
      </p:pic>
      <p:pic>
        <p:nvPicPr>
          <p:cNvPr id="6" name="Рисунок 5" descr="Без-имени-22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-27384"/>
            <a:ext cx="1177939" cy="14232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520" y="1568019"/>
            <a:ext cx="856895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реализации мероприятий государственной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</a:p>
          <a:p>
            <a:pPr lvl="0" algn="ctr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перечню детализированных мероприятий государственной программы на 2017 год общее количество запланированных мероприятий – 11 мероприятий, из них 11 мероприятий достигли своих запланированных результатов.</a:t>
            </a:r>
          </a:p>
          <a:p>
            <a:pPr lvl="0" indent="4500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реализации мероприятий государственной программы (достижения ожидаемых непосредственных результатов их реализации), вычисленная путем сопоставления ожидаемых и фактически полученных в 2017 году непосредственных результатов реализации мероприятий государственной программы, составляет 100 %, что отражает высокую эффективность исполнения государственной программы. </a:t>
            </a:r>
          </a:p>
          <a:p>
            <a:pPr lvl="0" indent="45720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использования бюджетных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ассигнований окружного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endParaRPr lang="ru-RU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мероприятий государственной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</a:p>
          <a:p>
            <a:pPr lvl="0" algn="ctr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государственной программы в 2017 году было предусмотрено 127 568,7 тыс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 счет средств окружного бюджета и иных источников.</a:t>
            </a:r>
          </a:p>
          <a:p>
            <a:pPr lvl="0" indent="4500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Кассовое исполнение за счет средств окружного бюджета и иных источников составило 112 200,0 тыс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или 88,0 %. Кассовое исполнение средств окружного бюджета по отношению к запланированному составило 100,0 %. </a:t>
            </a:r>
          </a:p>
          <a:p>
            <a:endParaRPr lang="ru-RU" sz="14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6349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9df9bf1eb18f74528de6097896c5d8d321cc"/>
</p:tagLst>
</file>

<file path=ppt/theme/theme1.xml><?xml version="1.0" encoding="utf-8"?>
<a:theme xmlns:a="http://schemas.openxmlformats.org/drawingml/2006/main" name="TS01007384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16154E-A0DF-4D27-AFD4-D3380C434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TS010073846</Template>
  <TotalTime>0</TotalTime>
  <Words>1133</Words>
  <Application>Microsoft Office PowerPoint</Application>
  <PresentationFormat>Экран (4:3)</PresentationFormat>
  <Paragraphs>237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TS010073846</vt:lpstr>
      <vt:lpstr>Презентация PowerPoint</vt:lpstr>
      <vt:lpstr>                     Департамент по взаимодействию с органами местного самоуправления и внешним связям Ненецкого автономного округа</vt:lpstr>
      <vt:lpstr>Цели и задачи Программы</vt:lpstr>
      <vt:lpstr>Отдельные мероприятия,  объемы бюджетных ассигнований Программы</vt:lpstr>
      <vt:lpstr>Целевые показатели Программы</vt:lpstr>
      <vt:lpstr>Результаты оценки эффективности Программы</vt:lpstr>
      <vt:lpstr>Оценка степени достижения целей и решения задач государственной программы</vt:lpstr>
      <vt:lpstr>Оценка степени соответствия  запланированному уровню затрат и эффективности использования средств</vt:lpstr>
      <vt:lpstr>Основные результаты реализации Программы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2012-04-16T07:40:27Z</dcterms:created>
  <dcterms:modified xsi:type="dcterms:W3CDTF">2018-03-01T10:49:52Z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